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Lst>
  <p:notesMasterIdLst>
    <p:notesMasterId r:id="rId19"/>
  </p:notesMasterIdLst>
  <p:sldSz cx="14630400" cy="8229600"/>
  <p:notesSz cx="8229600" cy="14630400"/>
  <p:embeddedFontLst>
    <p:embeddedFont>
      <p:font typeface="Raleway"/>
      <p:regular r:id="rId24"/>
    </p:embeddedFont>
    <p:embeddedFont>
      <p:font typeface="Raleway"/>
      <p:regular r:id="rId25"/>
    </p:embeddedFont>
    <p:embeddedFont>
      <p:font typeface="Raleway"/>
      <p:regular r:id="rId26"/>
    </p:embeddedFont>
    <p:embeddedFont>
      <p:font typeface="Raleway"/>
      <p:regular r:id="rId27"/>
    </p:embeddedFont>
    <p:embeddedFont>
      <p:font typeface="Roboto"/>
      <p:regular r:id="rId28"/>
    </p:embeddedFont>
    <p:embeddedFont>
      <p:font typeface="Roboto"/>
      <p:regular r:id="rId29"/>
    </p:embeddedFont>
    <p:embeddedFont>
      <p:font typeface="Roboto"/>
      <p:regular r:id="rId30"/>
    </p:embeddedFont>
    <p:embeddedFont>
      <p:font typeface="Roboto"/>
      <p:regular r:id="rId31"/>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notesMaster" Target="notesMasters/notesMaster1.xml"/><Relationship Id="rId20" Type="http://schemas.openxmlformats.org/officeDocument/2006/relationships/presProps" Target="presProps.xml"/><Relationship Id="rId21" Type="http://schemas.openxmlformats.org/officeDocument/2006/relationships/viewProps" Target="viewProps.xml"/><Relationship Id="rId22" Type="http://schemas.openxmlformats.org/officeDocument/2006/relationships/theme" Target="theme/theme1.xml"/><Relationship Id="rId23" Type="http://schemas.openxmlformats.org/officeDocument/2006/relationships/tableStyles" Target="tableStyles.xml"/><Relationship Id="rId24" Type="http://schemas.openxmlformats.org/officeDocument/2006/relationships/font" Target="fonts/font1.fntdata"/><Relationship Id="rId25" Type="http://schemas.openxmlformats.org/officeDocument/2006/relationships/font" Target="fonts/font2.fntdata"/><Relationship Id="rId26" Type="http://schemas.openxmlformats.org/officeDocument/2006/relationships/font" Target="fonts/font3.fntdata"/><Relationship Id="rId27" Type="http://schemas.openxmlformats.org/officeDocument/2006/relationships/font" Target="fonts/font4.fntdata"/><Relationship Id="rId28" Type="http://schemas.openxmlformats.org/officeDocument/2006/relationships/font" Target="fonts/font5.fntdata"/><Relationship Id="rId29" Type="http://schemas.openxmlformats.org/officeDocument/2006/relationships/font" Target="fonts/font6.fntdata"/><Relationship Id="rId30" Type="http://schemas.openxmlformats.org/officeDocument/2006/relationships/font" Target="fonts/font7.fntdata"/><Relationship Id="rId31"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0-1.png"/><Relationship Id="rId3"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1-1.png"/><Relationship Id="rId3"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2-1.png"/><Relationship Id="rId3"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3-1.png"/><Relationship Id="rId3"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4-1.png"/><Relationship Id="rId3"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5-1.png"/><Relationship Id="rId3"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6-1.png"/><Relationship Id="rId3"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7-1.png"/><Relationship Id="rId3"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8-1.png"/><Relationship Id="rId3"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9-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1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lide 1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lide 1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slideLayout" Target="../slideLayouts/slideLayout1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image-11-1.png"/><Relationship Id="rId2" Type="http://schemas.openxmlformats.org/officeDocument/2006/relationships/slideLayout" Target="../slideLayouts/slideLayout12.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image-12-1.png"/><Relationship Id="rId2" Type="http://schemas.openxmlformats.org/officeDocument/2006/relationships/slideLayout" Target="../slideLayouts/slideLayout13.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image-13-1.png"/><Relationship Id="rId2" Type="http://schemas.openxmlformats.org/officeDocument/2006/relationships/slideLayout" Target="../slideLayouts/slideLayout14.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image-14-1.png"/><Relationship Id="rId2" Type="http://schemas.openxmlformats.org/officeDocument/2006/relationships/slideLayout" Target="../slideLayouts/slideLayout15.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image-16-1.png"/><Relationship Id="rId2" Type="http://schemas.openxmlformats.org/officeDocument/2006/relationships/image" Target="../media/image-16-2.png"/><Relationship Id="rId3" Type="http://schemas.openxmlformats.org/officeDocument/2006/relationships/image" Target="../media/image-16-3.png"/><Relationship Id="rId4" Type="http://schemas.openxmlformats.org/officeDocument/2006/relationships/image" Target="../media/image-16-4.png"/><Relationship Id="rId5" Type="http://schemas.openxmlformats.org/officeDocument/2006/relationships/image" Target="../media/image-16-5.svg"/><Relationship Id="rId6" Type="http://schemas.openxmlformats.org/officeDocument/2006/relationships/image" Target="../media/image-16-6.png"/><Relationship Id="rId7" Type="http://schemas.openxmlformats.org/officeDocument/2006/relationships/image" Target="../media/image-16-7.svg"/><Relationship Id="rId8" Type="http://schemas.openxmlformats.org/officeDocument/2006/relationships/image" Target="../media/image-16-8.png"/><Relationship Id="rId9" Type="http://schemas.openxmlformats.org/officeDocument/2006/relationships/image" Target="../media/image-16-9.svg"/><Relationship Id="rId10" Type="http://schemas.openxmlformats.org/officeDocument/2006/relationships/image" Target="../media/image-16-10.png"/><Relationship Id="rId11" Type="http://schemas.openxmlformats.org/officeDocument/2006/relationships/image" Target="../media/image-16-11.svg"/><Relationship Id="rId12" Type="http://schemas.openxmlformats.org/officeDocument/2006/relationships/slideLayout" Target="../slideLayouts/slideLayout17.xml"/><Relationship Id="rId1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image-17-1.png"/><Relationship Id="rId2" Type="http://schemas.openxmlformats.org/officeDocument/2006/relationships/slideLayout" Target="../slideLayouts/slideLayout18.xml"/><Relationship Id="rId3"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image" Target="../media/image-2-3.svg"/><Relationship Id="rId4" Type="http://schemas.openxmlformats.org/officeDocument/2006/relationships/image" Target="../media/image-2-4.png"/><Relationship Id="rId5" Type="http://schemas.openxmlformats.org/officeDocument/2006/relationships/image" Target="../media/image-2-5.svg"/><Relationship Id="rId6" Type="http://schemas.openxmlformats.org/officeDocument/2006/relationships/image" Target="../media/image-2-6.png"/><Relationship Id="rId7" Type="http://schemas.openxmlformats.org/officeDocument/2006/relationships/image" Target="../media/image-2-7.svg"/><Relationship Id="rId8" Type="http://schemas.openxmlformats.org/officeDocument/2006/relationships/slideLayout" Target="../slideLayouts/slideLayout3.xml"/><Relationship Id="rId9"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slideLayout" Target="../slideLayouts/slideLayout4.xml"/><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svg"/><Relationship Id="rId4" Type="http://schemas.openxmlformats.org/officeDocument/2006/relationships/image" Target="../media/image-4-4.png"/><Relationship Id="rId5" Type="http://schemas.openxmlformats.org/officeDocument/2006/relationships/image" Target="../media/image-4-5.svg"/><Relationship Id="rId6" Type="http://schemas.openxmlformats.org/officeDocument/2006/relationships/image" Target="../media/image-4-6.png"/><Relationship Id="rId7" Type="http://schemas.openxmlformats.org/officeDocument/2006/relationships/image" Target="../media/image-4-7.svg"/><Relationship Id="rId8" Type="http://schemas.openxmlformats.org/officeDocument/2006/relationships/image" Target="../media/image-4-8.png"/><Relationship Id="rId9" Type="http://schemas.openxmlformats.org/officeDocument/2006/relationships/image" Target="../media/image-4-9.svg"/><Relationship Id="rId10" Type="http://schemas.openxmlformats.org/officeDocument/2006/relationships/slideLayout" Target="../slideLayouts/slideLayout5.xml"/><Relationship Id="rId11"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slideLayout" Target="../slideLayouts/slideLayout6.xml"/><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slideLayout" Target="../slideLayouts/slideLayout7.xml"/><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slideLayout" Target="../slideLayouts/slideLayout8.xml"/><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9.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slideLayout" Target="../slideLayouts/slideLayout10.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2272665"/>
            <a:ext cx="7556421" cy="1417558"/>
          </a:xfrm>
          <a:prstGeom prst="rect">
            <a:avLst/>
          </a:prstGeom>
          <a:noFill/>
          <a:ln/>
        </p:spPr>
        <p:txBody>
          <a:bodyPr wrap="square" lIns="0" tIns="0" rIns="0" bIns="0" rtlCol="0" anchor="t"/>
          <a:lstStyle/>
          <a:p>
            <a:pPr algn="l" indent="0" marL="0">
              <a:lnSpc>
                <a:spcPts val="5550"/>
              </a:lnSpc>
              <a:buNone/>
            </a:pPr>
            <a:r>
              <a:rPr lang="en-US" sz="4450" dirty="0">
                <a:solidFill>
                  <a:srgbClr val="1B1B27"/>
                </a:solidFill>
                <a:latin typeface="Raleway" pitchFamily="34" charset="0"/>
                <a:ea typeface="Raleway" pitchFamily="34" charset="-122"/>
                <a:cs typeface="Raleway" pitchFamily="34" charset="-120"/>
              </a:rPr>
              <a:t>DataOrbit- HealthCare Provider Fraud Detection</a:t>
            </a:r>
            <a:endParaRPr lang="en-US" sz="4450" dirty="0"/>
          </a:p>
        </p:txBody>
      </p:sp>
      <p:sp>
        <p:nvSpPr>
          <p:cNvPr id="4" name="Text 1"/>
          <p:cNvSpPr/>
          <p:nvPr/>
        </p:nvSpPr>
        <p:spPr>
          <a:xfrm>
            <a:off x="793790" y="4030385"/>
            <a:ext cx="7556421" cy="290274"/>
          </a:xfrm>
          <a:prstGeom prst="rect">
            <a:avLst/>
          </a:prstGeom>
          <a:noFill/>
          <a:ln/>
        </p:spPr>
        <p:txBody>
          <a:bodyPr wrap="none" lIns="0" tIns="0" rIns="0" bIns="0" rtlCol="0" anchor="t"/>
          <a:lstStyle/>
          <a:p>
            <a:pPr algn="l" indent="0" marL="0">
              <a:lnSpc>
                <a:spcPts val="2250"/>
              </a:lnSpc>
              <a:buNone/>
            </a:pPr>
            <a:r>
              <a:rPr lang="en-US" sz="1400" dirty="0">
                <a:solidFill>
                  <a:srgbClr val="3C3939"/>
                </a:solidFill>
                <a:latin typeface="Roboto" pitchFamily="34" charset="0"/>
                <a:ea typeface="Roboto" pitchFamily="34" charset="-122"/>
                <a:cs typeface="Roboto" pitchFamily="34" charset="-120"/>
              </a:rPr>
              <a:t>Presented by: Yasmin Farag </a:t>
            </a:r>
            <a:endParaRPr lang="en-US" sz="1400" dirty="0"/>
          </a:p>
        </p:txBody>
      </p:sp>
      <p:sp>
        <p:nvSpPr>
          <p:cNvPr id="5" name="Text 2"/>
          <p:cNvSpPr/>
          <p:nvPr/>
        </p:nvSpPr>
        <p:spPr>
          <a:xfrm>
            <a:off x="793790" y="4575810"/>
            <a:ext cx="7556421" cy="290274"/>
          </a:xfrm>
          <a:prstGeom prst="rect">
            <a:avLst/>
          </a:prstGeom>
          <a:noFill/>
          <a:ln/>
        </p:spPr>
        <p:txBody>
          <a:bodyPr wrap="none" lIns="0" tIns="0" rIns="0" bIns="0" rtlCol="0" anchor="t"/>
          <a:lstStyle/>
          <a:p>
            <a:pPr algn="l" indent="0" marL="0">
              <a:lnSpc>
                <a:spcPts val="2250"/>
              </a:lnSpc>
              <a:buNone/>
            </a:pPr>
            <a:r>
              <a:rPr lang="en-US" sz="1400" dirty="0">
                <a:solidFill>
                  <a:srgbClr val="3C3939"/>
                </a:solidFill>
                <a:latin typeface="Roboto" pitchFamily="34" charset="0"/>
                <a:ea typeface="Roboto" pitchFamily="34" charset="-122"/>
                <a:cs typeface="Roboto" pitchFamily="34" charset="-120"/>
              </a:rPr>
              <a:t>Presented by: Ayten Aaser</a:t>
            </a:r>
            <a:endParaRPr lang="en-US" sz="1400" dirty="0"/>
          </a:p>
        </p:txBody>
      </p:sp>
      <p:sp>
        <p:nvSpPr>
          <p:cNvPr id="6" name="Text 3"/>
          <p:cNvSpPr/>
          <p:nvPr/>
        </p:nvSpPr>
        <p:spPr>
          <a:xfrm>
            <a:off x="793790" y="5121235"/>
            <a:ext cx="7556421" cy="290274"/>
          </a:xfrm>
          <a:prstGeom prst="rect">
            <a:avLst/>
          </a:prstGeom>
          <a:noFill/>
          <a:ln/>
        </p:spPr>
        <p:txBody>
          <a:bodyPr wrap="none" lIns="0" tIns="0" rIns="0" bIns="0" rtlCol="0" anchor="t"/>
          <a:lstStyle/>
          <a:p>
            <a:pPr algn="l" indent="0" marL="0">
              <a:lnSpc>
                <a:spcPts val="2250"/>
              </a:lnSpc>
              <a:buNone/>
            </a:pPr>
            <a:r>
              <a:rPr lang="en-US" sz="1400" dirty="0">
                <a:solidFill>
                  <a:srgbClr val="3C3939"/>
                </a:solidFill>
                <a:latin typeface="Roboto" pitchFamily="34" charset="0"/>
                <a:ea typeface="Roboto" pitchFamily="34" charset="-122"/>
                <a:cs typeface="Roboto" pitchFamily="34" charset="-120"/>
              </a:rPr>
              <a:t>Presented by: Fatma Mohamed</a:t>
            </a:r>
            <a:endParaRPr lang="en-US" sz="1400" dirty="0"/>
          </a:p>
        </p:txBody>
      </p:sp>
      <p:sp>
        <p:nvSpPr>
          <p:cNvPr id="7" name="Text 4"/>
          <p:cNvSpPr/>
          <p:nvPr/>
        </p:nvSpPr>
        <p:spPr>
          <a:xfrm>
            <a:off x="793790" y="5666661"/>
            <a:ext cx="7556421" cy="290274"/>
          </a:xfrm>
          <a:prstGeom prst="rect">
            <a:avLst/>
          </a:prstGeom>
          <a:noFill/>
          <a:ln/>
        </p:spPr>
        <p:txBody>
          <a:bodyPr wrap="none" lIns="0" tIns="0" rIns="0" bIns="0" rtlCol="0" anchor="t"/>
          <a:lstStyle/>
          <a:p>
            <a:pPr algn="l" indent="0" marL="0">
              <a:lnSpc>
                <a:spcPts val="2250"/>
              </a:lnSpc>
              <a:buNone/>
            </a:pPr>
            <a:r>
              <a:rPr lang="en-US" sz="1400" dirty="0">
                <a:solidFill>
                  <a:srgbClr val="3C3939"/>
                </a:solidFill>
                <a:latin typeface="Roboto" pitchFamily="34" charset="0"/>
                <a:ea typeface="Roboto" pitchFamily="34" charset="-122"/>
                <a:cs typeface="Roboto" pitchFamily="34" charset="-120"/>
              </a:rPr>
              <a:t>Presented by: Abdallah Emad </a:t>
            </a:r>
            <a:endParaRPr lang="en-US" sz="14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30076"/>
          </a:xfrm>
          <a:prstGeom prst="rect">
            <a:avLst/>
          </a:prstGeom>
        </p:spPr>
      </p:pic>
      <p:sp>
        <p:nvSpPr>
          <p:cNvPr id="3" name="Text 0"/>
          <p:cNvSpPr/>
          <p:nvPr/>
        </p:nvSpPr>
        <p:spPr>
          <a:xfrm>
            <a:off x="528995" y="415647"/>
            <a:ext cx="8086011" cy="944642"/>
          </a:xfrm>
          <a:prstGeom prst="rect">
            <a:avLst/>
          </a:prstGeom>
          <a:noFill/>
          <a:ln/>
        </p:spPr>
        <p:txBody>
          <a:bodyPr wrap="square" lIns="0" tIns="0" rIns="0" bIns="0" rtlCol="0" anchor="t"/>
          <a:lstStyle/>
          <a:p>
            <a:pPr algn="l" indent="0" marL="0">
              <a:lnSpc>
                <a:spcPts val="3700"/>
              </a:lnSpc>
              <a:buNone/>
            </a:pPr>
            <a:r>
              <a:rPr lang="en-US" sz="2950" dirty="0">
                <a:solidFill>
                  <a:srgbClr val="1B1B27"/>
                </a:solidFill>
                <a:latin typeface="Raleway" pitchFamily="34" charset="0"/>
                <a:ea typeface="Raleway" pitchFamily="34" charset="-122"/>
                <a:cs typeface="Raleway" pitchFamily="34" charset="-120"/>
              </a:rPr>
              <a:t>Logistic Regression + SMOTE Evaluation: Test Set Performance</a:t>
            </a:r>
            <a:endParaRPr lang="en-US" sz="2950" dirty="0"/>
          </a:p>
        </p:txBody>
      </p:sp>
      <p:sp>
        <p:nvSpPr>
          <p:cNvPr id="4" name="Text 1"/>
          <p:cNvSpPr/>
          <p:nvPr/>
        </p:nvSpPr>
        <p:spPr>
          <a:xfrm>
            <a:off x="528995" y="1586984"/>
            <a:ext cx="8086011" cy="483870"/>
          </a:xfrm>
          <a:prstGeom prst="rect">
            <a:avLst/>
          </a:prstGeom>
          <a:noFill/>
          <a:ln/>
        </p:spPr>
        <p:txBody>
          <a:bodyPr wrap="square" lIns="0" tIns="0" rIns="0" bIns="0" rtlCol="0" anchor="t"/>
          <a:lstStyle/>
          <a:p>
            <a:pPr algn="l" indent="0" marL="0">
              <a:lnSpc>
                <a:spcPts val="1900"/>
              </a:lnSpc>
              <a:buNone/>
            </a:pPr>
            <a:r>
              <a:rPr lang="en-US" sz="1150" dirty="0">
                <a:solidFill>
                  <a:srgbClr val="3C3939"/>
                </a:solidFill>
                <a:latin typeface="Roboto" pitchFamily="34" charset="0"/>
                <a:ea typeface="Roboto" pitchFamily="34" charset="-122"/>
                <a:cs typeface="Roboto" pitchFamily="34" charset="-120"/>
              </a:rPr>
              <a:t>Our model's performance was rigorously evaluated on an unseen test set to ensure its generalization capabilities. The following metrics highlight its effectiveness in identifying fraudulent providers.</a:t>
            </a:r>
            <a:endParaRPr lang="en-US" sz="1150" dirty="0"/>
          </a:p>
        </p:txBody>
      </p:sp>
      <p:sp>
        <p:nvSpPr>
          <p:cNvPr id="5" name="Text 2"/>
          <p:cNvSpPr/>
          <p:nvPr/>
        </p:nvSpPr>
        <p:spPr>
          <a:xfrm>
            <a:off x="528995" y="2316361"/>
            <a:ext cx="2569369" cy="498753"/>
          </a:xfrm>
          <a:prstGeom prst="rect">
            <a:avLst/>
          </a:prstGeom>
          <a:noFill/>
          <a:ln/>
        </p:spPr>
        <p:txBody>
          <a:bodyPr wrap="none" lIns="0" tIns="0" rIns="0" bIns="0" rtlCol="0" anchor="t"/>
          <a:lstStyle/>
          <a:p>
            <a:pPr algn="ctr" indent="0" marL="0">
              <a:lnSpc>
                <a:spcPts val="3900"/>
              </a:lnSpc>
              <a:buNone/>
            </a:pPr>
            <a:r>
              <a:rPr lang="en-US" sz="3900" dirty="0">
                <a:solidFill>
                  <a:srgbClr val="3C3939"/>
                </a:solidFill>
                <a:latin typeface="Raleway" pitchFamily="34" charset="0"/>
                <a:ea typeface="Raleway" pitchFamily="34" charset="-122"/>
                <a:cs typeface="Raleway" pitchFamily="34" charset="-120"/>
              </a:rPr>
              <a:t>0.399</a:t>
            </a:r>
            <a:endParaRPr lang="en-US" sz="3900" dirty="0"/>
          </a:p>
        </p:txBody>
      </p:sp>
      <p:sp>
        <p:nvSpPr>
          <p:cNvPr id="6" name="Text 3"/>
          <p:cNvSpPr/>
          <p:nvPr/>
        </p:nvSpPr>
        <p:spPr>
          <a:xfrm>
            <a:off x="868918" y="3003947"/>
            <a:ext cx="1889522" cy="236101"/>
          </a:xfrm>
          <a:prstGeom prst="rect">
            <a:avLst/>
          </a:prstGeom>
          <a:noFill/>
          <a:ln/>
        </p:spPr>
        <p:txBody>
          <a:bodyPr wrap="none" lIns="0" tIns="0" rIns="0" bIns="0" rtlCol="0" anchor="t"/>
          <a:lstStyle/>
          <a:p>
            <a:pPr algn="ctr" indent="0" marL="0">
              <a:lnSpc>
                <a:spcPts val="1850"/>
              </a:lnSpc>
              <a:buNone/>
            </a:pPr>
            <a:r>
              <a:rPr lang="en-US" sz="1450" dirty="0">
                <a:solidFill>
                  <a:srgbClr val="3C3939"/>
                </a:solidFill>
                <a:latin typeface="Raleway" pitchFamily="34" charset="0"/>
                <a:ea typeface="Raleway" pitchFamily="34" charset="-122"/>
                <a:cs typeface="Raleway" pitchFamily="34" charset="-120"/>
              </a:rPr>
              <a:t>Precision (Fraud)</a:t>
            </a:r>
            <a:endParaRPr lang="en-US" sz="1450" dirty="0"/>
          </a:p>
        </p:txBody>
      </p:sp>
      <p:sp>
        <p:nvSpPr>
          <p:cNvPr id="7" name="Text 4"/>
          <p:cNvSpPr/>
          <p:nvPr/>
        </p:nvSpPr>
        <p:spPr>
          <a:xfrm>
            <a:off x="3287316" y="2316361"/>
            <a:ext cx="2569369" cy="498753"/>
          </a:xfrm>
          <a:prstGeom prst="rect">
            <a:avLst/>
          </a:prstGeom>
          <a:noFill/>
          <a:ln/>
        </p:spPr>
        <p:txBody>
          <a:bodyPr wrap="none" lIns="0" tIns="0" rIns="0" bIns="0" rtlCol="0" anchor="t"/>
          <a:lstStyle/>
          <a:p>
            <a:pPr algn="ctr" indent="0" marL="0">
              <a:lnSpc>
                <a:spcPts val="3900"/>
              </a:lnSpc>
              <a:buNone/>
            </a:pPr>
            <a:r>
              <a:rPr lang="en-US" sz="3900" dirty="0">
                <a:solidFill>
                  <a:srgbClr val="3C3939"/>
                </a:solidFill>
                <a:latin typeface="Raleway" pitchFamily="34" charset="0"/>
                <a:ea typeface="Raleway" pitchFamily="34" charset="-122"/>
                <a:cs typeface="Raleway" pitchFamily="34" charset="-120"/>
              </a:rPr>
              <a:t>0.861</a:t>
            </a:r>
            <a:endParaRPr lang="en-US" sz="3900" dirty="0"/>
          </a:p>
        </p:txBody>
      </p:sp>
      <p:sp>
        <p:nvSpPr>
          <p:cNvPr id="8" name="Text 5"/>
          <p:cNvSpPr/>
          <p:nvPr/>
        </p:nvSpPr>
        <p:spPr>
          <a:xfrm>
            <a:off x="3627239" y="3003947"/>
            <a:ext cx="1889522" cy="236101"/>
          </a:xfrm>
          <a:prstGeom prst="rect">
            <a:avLst/>
          </a:prstGeom>
          <a:noFill/>
          <a:ln/>
        </p:spPr>
        <p:txBody>
          <a:bodyPr wrap="none" lIns="0" tIns="0" rIns="0" bIns="0" rtlCol="0" anchor="t"/>
          <a:lstStyle/>
          <a:p>
            <a:pPr algn="ctr" indent="0" marL="0">
              <a:lnSpc>
                <a:spcPts val="1850"/>
              </a:lnSpc>
              <a:buNone/>
            </a:pPr>
            <a:r>
              <a:rPr lang="en-US" sz="1450" dirty="0">
                <a:solidFill>
                  <a:srgbClr val="3C3939"/>
                </a:solidFill>
                <a:latin typeface="Raleway" pitchFamily="34" charset="0"/>
                <a:ea typeface="Raleway" pitchFamily="34" charset="-122"/>
                <a:cs typeface="Raleway" pitchFamily="34" charset="-120"/>
              </a:rPr>
              <a:t>Recall (Fraud)</a:t>
            </a:r>
            <a:endParaRPr lang="en-US" sz="1450" dirty="0"/>
          </a:p>
        </p:txBody>
      </p:sp>
      <p:sp>
        <p:nvSpPr>
          <p:cNvPr id="9" name="Text 6"/>
          <p:cNvSpPr/>
          <p:nvPr/>
        </p:nvSpPr>
        <p:spPr>
          <a:xfrm>
            <a:off x="6045637" y="2316361"/>
            <a:ext cx="2569369" cy="498753"/>
          </a:xfrm>
          <a:prstGeom prst="rect">
            <a:avLst/>
          </a:prstGeom>
          <a:noFill/>
          <a:ln/>
        </p:spPr>
        <p:txBody>
          <a:bodyPr wrap="none" lIns="0" tIns="0" rIns="0" bIns="0" rtlCol="0" anchor="t"/>
          <a:lstStyle/>
          <a:p>
            <a:pPr algn="ctr" indent="0" marL="0">
              <a:lnSpc>
                <a:spcPts val="3900"/>
              </a:lnSpc>
              <a:buNone/>
            </a:pPr>
            <a:r>
              <a:rPr lang="en-US" sz="3900" dirty="0">
                <a:solidFill>
                  <a:srgbClr val="3C3939"/>
                </a:solidFill>
                <a:latin typeface="Raleway" pitchFamily="34" charset="0"/>
                <a:ea typeface="Raleway" pitchFamily="34" charset="-122"/>
                <a:cs typeface="Raleway" pitchFamily="34" charset="-120"/>
              </a:rPr>
              <a:t>0.545</a:t>
            </a:r>
            <a:endParaRPr lang="en-US" sz="3900" dirty="0"/>
          </a:p>
        </p:txBody>
      </p:sp>
      <p:sp>
        <p:nvSpPr>
          <p:cNvPr id="10" name="Text 7"/>
          <p:cNvSpPr/>
          <p:nvPr/>
        </p:nvSpPr>
        <p:spPr>
          <a:xfrm>
            <a:off x="6385560" y="3003947"/>
            <a:ext cx="1889522" cy="236101"/>
          </a:xfrm>
          <a:prstGeom prst="rect">
            <a:avLst/>
          </a:prstGeom>
          <a:noFill/>
          <a:ln/>
        </p:spPr>
        <p:txBody>
          <a:bodyPr wrap="none" lIns="0" tIns="0" rIns="0" bIns="0" rtlCol="0" anchor="t"/>
          <a:lstStyle/>
          <a:p>
            <a:pPr algn="ctr" indent="0" marL="0">
              <a:lnSpc>
                <a:spcPts val="1850"/>
              </a:lnSpc>
              <a:buNone/>
            </a:pPr>
            <a:r>
              <a:rPr lang="en-US" sz="1450" dirty="0">
                <a:solidFill>
                  <a:srgbClr val="3C3939"/>
                </a:solidFill>
                <a:latin typeface="Raleway" pitchFamily="34" charset="0"/>
                <a:ea typeface="Raleway" pitchFamily="34" charset="-122"/>
                <a:cs typeface="Raleway" pitchFamily="34" charset="-120"/>
              </a:rPr>
              <a:t>F1-Score (Fraud)</a:t>
            </a:r>
            <a:endParaRPr lang="en-US" sz="1450" dirty="0"/>
          </a:p>
        </p:txBody>
      </p:sp>
      <p:sp>
        <p:nvSpPr>
          <p:cNvPr id="11" name="Text 8"/>
          <p:cNvSpPr/>
          <p:nvPr/>
        </p:nvSpPr>
        <p:spPr>
          <a:xfrm>
            <a:off x="1908096" y="3617833"/>
            <a:ext cx="2569369" cy="498753"/>
          </a:xfrm>
          <a:prstGeom prst="rect">
            <a:avLst/>
          </a:prstGeom>
          <a:noFill/>
          <a:ln/>
        </p:spPr>
        <p:txBody>
          <a:bodyPr wrap="none" lIns="0" tIns="0" rIns="0" bIns="0" rtlCol="0" anchor="t"/>
          <a:lstStyle/>
          <a:p>
            <a:pPr algn="ctr" indent="0" marL="0">
              <a:lnSpc>
                <a:spcPts val="3900"/>
              </a:lnSpc>
              <a:buNone/>
            </a:pPr>
            <a:r>
              <a:rPr lang="en-US" sz="3900" dirty="0">
                <a:solidFill>
                  <a:srgbClr val="3C3939"/>
                </a:solidFill>
                <a:latin typeface="Raleway" pitchFamily="34" charset="0"/>
                <a:ea typeface="Raleway" pitchFamily="34" charset="-122"/>
                <a:cs typeface="Raleway" pitchFamily="34" charset="-120"/>
              </a:rPr>
              <a:t>0.944</a:t>
            </a:r>
            <a:endParaRPr lang="en-US" sz="3900" dirty="0"/>
          </a:p>
        </p:txBody>
      </p:sp>
      <p:sp>
        <p:nvSpPr>
          <p:cNvPr id="12" name="Text 9"/>
          <p:cNvSpPr/>
          <p:nvPr/>
        </p:nvSpPr>
        <p:spPr>
          <a:xfrm>
            <a:off x="2248019" y="4305419"/>
            <a:ext cx="1889522" cy="236101"/>
          </a:xfrm>
          <a:prstGeom prst="rect">
            <a:avLst/>
          </a:prstGeom>
          <a:noFill/>
          <a:ln/>
        </p:spPr>
        <p:txBody>
          <a:bodyPr wrap="none" lIns="0" tIns="0" rIns="0" bIns="0" rtlCol="0" anchor="t"/>
          <a:lstStyle/>
          <a:p>
            <a:pPr algn="ctr" indent="0" marL="0">
              <a:lnSpc>
                <a:spcPts val="1850"/>
              </a:lnSpc>
              <a:buNone/>
            </a:pPr>
            <a:r>
              <a:rPr lang="en-US" sz="1450" dirty="0">
                <a:solidFill>
                  <a:srgbClr val="3C3939"/>
                </a:solidFill>
                <a:latin typeface="Raleway" pitchFamily="34" charset="0"/>
                <a:ea typeface="Raleway" pitchFamily="34" charset="-122"/>
                <a:cs typeface="Raleway" pitchFamily="34" charset="-120"/>
              </a:rPr>
              <a:t>ROC-AUC</a:t>
            </a:r>
            <a:endParaRPr lang="en-US" sz="1450" dirty="0"/>
          </a:p>
        </p:txBody>
      </p:sp>
      <p:sp>
        <p:nvSpPr>
          <p:cNvPr id="13" name="Text 10"/>
          <p:cNvSpPr/>
          <p:nvPr/>
        </p:nvSpPr>
        <p:spPr>
          <a:xfrm>
            <a:off x="4666417" y="3617833"/>
            <a:ext cx="2569369" cy="498753"/>
          </a:xfrm>
          <a:prstGeom prst="rect">
            <a:avLst/>
          </a:prstGeom>
          <a:noFill/>
          <a:ln/>
        </p:spPr>
        <p:txBody>
          <a:bodyPr wrap="none" lIns="0" tIns="0" rIns="0" bIns="0" rtlCol="0" anchor="t"/>
          <a:lstStyle/>
          <a:p>
            <a:pPr algn="ctr" indent="0" marL="0">
              <a:lnSpc>
                <a:spcPts val="3900"/>
              </a:lnSpc>
              <a:buNone/>
            </a:pPr>
            <a:r>
              <a:rPr lang="en-US" sz="3900" dirty="0">
                <a:solidFill>
                  <a:srgbClr val="3C3939"/>
                </a:solidFill>
                <a:latin typeface="Raleway" pitchFamily="34" charset="0"/>
                <a:ea typeface="Raleway" pitchFamily="34" charset="-122"/>
                <a:cs typeface="Raleway" pitchFamily="34" charset="-120"/>
              </a:rPr>
              <a:t>0.736</a:t>
            </a:r>
            <a:endParaRPr lang="en-US" sz="3900" dirty="0"/>
          </a:p>
        </p:txBody>
      </p:sp>
      <p:sp>
        <p:nvSpPr>
          <p:cNvPr id="14" name="Text 11"/>
          <p:cNvSpPr/>
          <p:nvPr/>
        </p:nvSpPr>
        <p:spPr>
          <a:xfrm>
            <a:off x="5006340" y="4305419"/>
            <a:ext cx="1889522" cy="236101"/>
          </a:xfrm>
          <a:prstGeom prst="rect">
            <a:avLst/>
          </a:prstGeom>
          <a:noFill/>
          <a:ln/>
        </p:spPr>
        <p:txBody>
          <a:bodyPr wrap="none" lIns="0" tIns="0" rIns="0" bIns="0" rtlCol="0" anchor="t"/>
          <a:lstStyle/>
          <a:p>
            <a:pPr algn="ctr" indent="0" marL="0">
              <a:lnSpc>
                <a:spcPts val="1850"/>
              </a:lnSpc>
              <a:buNone/>
            </a:pPr>
            <a:r>
              <a:rPr lang="en-US" sz="1450" dirty="0">
                <a:solidFill>
                  <a:srgbClr val="3C3939"/>
                </a:solidFill>
                <a:latin typeface="Raleway" pitchFamily="34" charset="0"/>
                <a:ea typeface="Raleway" pitchFamily="34" charset="-122"/>
                <a:cs typeface="Raleway" pitchFamily="34" charset="-120"/>
              </a:rPr>
              <a:t>PR-AUC</a:t>
            </a:r>
            <a:endParaRPr lang="en-US" sz="1450" dirty="0"/>
          </a:p>
        </p:txBody>
      </p:sp>
      <p:sp>
        <p:nvSpPr>
          <p:cNvPr id="15" name="Text 12"/>
          <p:cNvSpPr/>
          <p:nvPr/>
        </p:nvSpPr>
        <p:spPr>
          <a:xfrm>
            <a:off x="528995" y="4768215"/>
            <a:ext cx="3023235" cy="377785"/>
          </a:xfrm>
          <a:prstGeom prst="rect">
            <a:avLst/>
          </a:prstGeom>
          <a:noFill/>
          <a:ln/>
        </p:spPr>
        <p:txBody>
          <a:bodyPr wrap="none" lIns="0" tIns="0" rIns="0" bIns="0" rtlCol="0" anchor="t"/>
          <a:lstStyle/>
          <a:p>
            <a:pPr algn="l" indent="0" marL="0">
              <a:lnSpc>
                <a:spcPts val="2950"/>
              </a:lnSpc>
              <a:buNone/>
            </a:pPr>
            <a:r>
              <a:rPr lang="en-US" sz="2350" dirty="0">
                <a:solidFill>
                  <a:srgbClr val="1B1B27"/>
                </a:solidFill>
                <a:latin typeface="Raleway" pitchFamily="34" charset="0"/>
                <a:ea typeface="Raleway" pitchFamily="34" charset="-122"/>
                <a:cs typeface="Raleway" pitchFamily="34" charset="-120"/>
              </a:rPr>
              <a:t>Confusion Matrix</a:t>
            </a:r>
            <a:endParaRPr lang="en-US" sz="2350" dirty="0"/>
          </a:p>
        </p:txBody>
      </p:sp>
      <p:sp>
        <p:nvSpPr>
          <p:cNvPr id="16" name="Shape 13"/>
          <p:cNvSpPr/>
          <p:nvPr/>
        </p:nvSpPr>
        <p:spPr>
          <a:xfrm>
            <a:off x="528995" y="5372695"/>
            <a:ext cx="8086011" cy="892016"/>
          </a:xfrm>
          <a:prstGeom prst="roundRect">
            <a:avLst>
              <a:gd name="adj" fmla="val 7117"/>
            </a:avLst>
          </a:prstGeom>
          <a:noFill/>
          <a:ln w="7620">
            <a:solidFill>
              <a:srgbClr val="000000">
                <a:alpha val="8000"/>
              </a:srgbClr>
            </a:solidFill>
            <a:prstDash val="solid"/>
          </a:ln>
        </p:spPr>
      </p:sp>
      <p:sp>
        <p:nvSpPr>
          <p:cNvPr id="17" name="Shape 14"/>
          <p:cNvSpPr/>
          <p:nvPr/>
        </p:nvSpPr>
        <p:spPr>
          <a:xfrm>
            <a:off x="536615" y="5380315"/>
            <a:ext cx="8070771" cy="438388"/>
          </a:xfrm>
          <a:prstGeom prst="rect">
            <a:avLst/>
          </a:prstGeom>
          <a:solidFill>
            <a:srgbClr val="FFFFFF">
              <a:alpha val="4000"/>
            </a:srgbClr>
          </a:solidFill>
          <a:ln/>
        </p:spPr>
      </p:sp>
      <p:sp>
        <p:nvSpPr>
          <p:cNvPr id="18" name="Text 15"/>
          <p:cNvSpPr/>
          <p:nvPr/>
        </p:nvSpPr>
        <p:spPr>
          <a:xfrm>
            <a:off x="687705" y="5478542"/>
            <a:ext cx="3729395" cy="241935"/>
          </a:xfrm>
          <a:prstGeom prst="rect">
            <a:avLst/>
          </a:prstGeom>
          <a:noFill/>
          <a:ln/>
        </p:spPr>
        <p:txBody>
          <a:bodyPr wrap="none" lIns="0" tIns="0" rIns="0" bIns="0" rtlCol="0" anchor="t"/>
          <a:lstStyle/>
          <a:p>
            <a:pPr algn="l" indent="0" marL="0">
              <a:lnSpc>
                <a:spcPts val="1900"/>
              </a:lnSpc>
              <a:buNone/>
            </a:pPr>
            <a:r>
              <a:rPr lang="en-US" sz="1150" dirty="0">
                <a:solidFill>
                  <a:srgbClr val="3C3939"/>
                </a:solidFill>
                <a:latin typeface="Roboto" pitchFamily="34" charset="0"/>
                <a:ea typeface="Roboto" pitchFamily="34" charset="-122"/>
                <a:cs typeface="Roboto" pitchFamily="34" charset="-120"/>
              </a:rPr>
              <a:t>True Negatives: 850</a:t>
            </a:r>
            <a:endParaRPr lang="en-US" sz="1150" dirty="0"/>
          </a:p>
        </p:txBody>
      </p:sp>
      <p:sp>
        <p:nvSpPr>
          <p:cNvPr id="19" name="Text 16"/>
          <p:cNvSpPr/>
          <p:nvPr/>
        </p:nvSpPr>
        <p:spPr>
          <a:xfrm>
            <a:off x="4726900" y="5478542"/>
            <a:ext cx="3729395" cy="241935"/>
          </a:xfrm>
          <a:prstGeom prst="rect">
            <a:avLst/>
          </a:prstGeom>
          <a:noFill/>
          <a:ln/>
        </p:spPr>
        <p:txBody>
          <a:bodyPr wrap="none" lIns="0" tIns="0" rIns="0" bIns="0" rtlCol="0" anchor="t"/>
          <a:lstStyle/>
          <a:p>
            <a:pPr algn="l" indent="0" marL="0">
              <a:lnSpc>
                <a:spcPts val="1900"/>
              </a:lnSpc>
              <a:buNone/>
            </a:pPr>
            <a:r>
              <a:rPr lang="en-US" sz="1150" dirty="0">
                <a:solidFill>
                  <a:srgbClr val="3C3939"/>
                </a:solidFill>
                <a:latin typeface="Roboto" pitchFamily="34" charset="0"/>
                <a:ea typeface="Roboto" pitchFamily="34" charset="-122"/>
                <a:cs typeface="Roboto" pitchFamily="34" charset="-120"/>
              </a:rPr>
              <a:t>False Positives: 131</a:t>
            </a:r>
            <a:endParaRPr lang="en-US" sz="1150" dirty="0"/>
          </a:p>
        </p:txBody>
      </p:sp>
      <p:sp>
        <p:nvSpPr>
          <p:cNvPr id="20" name="Shape 17"/>
          <p:cNvSpPr/>
          <p:nvPr/>
        </p:nvSpPr>
        <p:spPr>
          <a:xfrm>
            <a:off x="536615" y="5818703"/>
            <a:ext cx="8070771" cy="438388"/>
          </a:xfrm>
          <a:prstGeom prst="rect">
            <a:avLst/>
          </a:prstGeom>
          <a:solidFill>
            <a:srgbClr val="000000">
              <a:alpha val="4000"/>
            </a:srgbClr>
          </a:solidFill>
          <a:ln/>
        </p:spPr>
      </p:sp>
      <p:sp>
        <p:nvSpPr>
          <p:cNvPr id="21" name="Text 18"/>
          <p:cNvSpPr/>
          <p:nvPr/>
        </p:nvSpPr>
        <p:spPr>
          <a:xfrm>
            <a:off x="687705" y="5916930"/>
            <a:ext cx="3729395" cy="241935"/>
          </a:xfrm>
          <a:prstGeom prst="rect">
            <a:avLst/>
          </a:prstGeom>
          <a:noFill/>
          <a:ln/>
        </p:spPr>
        <p:txBody>
          <a:bodyPr wrap="none" lIns="0" tIns="0" rIns="0" bIns="0" rtlCol="0" anchor="t"/>
          <a:lstStyle/>
          <a:p>
            <a:pPr algn="l" indent="0" marL="0">
              <a:lnSpc>
                <a:spcPts val="1900"/>
              </a:lnSpc>
              <a:buNone/>
            </a:pPr>
            <a:r>
              <a:rPr lang="en-US" sz="1150" dirty="0">
                <a:solidFill>
                  <a:srgbClr val="3C3939"/>
                </a:solidFill>
                <a:latin typeface="Roboto" pitchFamily="34" charset="0"/>
                <a:ea typeface="Roboto" pitchFamily="34" charset="-122"/>
                <a:cs typeface="Roboto" pitchFamily="34" charset="-120"/>
              </a:rPr>
              <a:t>False Negatives: 14</a:t>
            </a:r>
            <a:endParaRPr lang="en-US" sz="1150" dirty="0"/>
          </a:p>
        </p:txBody>
      </p:sp>
      <p:sp>
        <p:nvSpPr>
          <p:cNvPr id="22" name="Text 19"/>
          <p:cNvSpPr/>
          <p:nvPr/>
        </p:nvSpPr>
        <p:spPr>
          <a:xfrm>
            <a:off x="4726900" y="5916930"/>
            <a:ext cx="3729395" cy="241935"/>
          </a:xfrm>
          <a:prstGeom prst="rect">
            <a:avLst/>
          </a:prstGeom>
          <a:noFill/>
          <a:ln/>
        </p:spPr>
        <p:txBody>
          <a:bodyPr wrap="none" lIns="0" tIns="0" rIns="0" bIns="0" rtlCol="0" anchor="t"/>
          <a:lstStyle/>
          <a:p>
            <a:pPr algn="l" indent="0" marL="0">
              <a:lnSpc>
                <a:spcPts val="1900"/>
              </a:lnSpc>
              <a:buNone/>
            </a:pPr>
            <a:r>
              <a:rPr lang="en-US" sz="1150" dirty="0">
                <a:solidFill>
                  <a:srgbClr val="3C3939"/>
                </a:solidFill>
                <a:latin typeface="Roboto" pitchFamily="34" charset="0"/>
                <a:ea typeface="Roboto" pitchFamily="34" charset="-122"/>
                <a:cs typeface="Roboto" pitchFamily="34" charset="-120"/>
              </a:rPr>
              <a:t>True Positives: 87</a:t>
            </a:r>
            <a:endParaRPr lang="en-US" sz="1150" dirty="0"/>
          </a:p>
        </p:txBody>
      </p:sp>
      <p:sp>
        <p:nvSpPr>
          <p:cNvPr id="23" name="Text 20"/>
          <p:cNvSpPr/>
          <p:nvPr/>
        </p:nvSpPr>
        <p:spPr>
          <a:xfrm>
            <a:off x="528995" y="6434733"/>
            <a:ext cx="8086011" cy="725805"/>
          </a:xfrm>
          <a:prstGeom prst="rect">
            <a:avLst/>
          </a:prstGeom>
          <a:noFill/>
          <a:ln/>
        </p:spPr>
        <p:txBody>
          <a:bodyPr wrap="square" lIns="0" tIns="0" rIns="0" bIns="0" rtlCol="0" anchor="t"/>
          <a:lstStyle/>
          <a:p>
            <a:pPr algn="l" indent="0" marL="0">
              <a:lnSpc>
                <a:spcPts val="1900"/>
              </a:lnSpc>
              <a:buNone/>
            </a:pPr>
            <a:r>
              <a:rPr lang="en-US" sz="1150" dirty="0">
                <a:solidFill>
                  <a:srgbClr val="3C3939"/>
                </a:solidFill>
                <a:latin typeface="Roboto" pitchFamily="34" charset="0"/>
                <a:ea typeface="Roboto" pitchFamily="34" charset="-122"/>
                <a:cs typeface="Roboto" pitchFamily="34" charset="-120"/>
              </a:rPr>
              <a:t>The confusion matrix provides a detailed breakdown of the model's predictions. We observed </a:t>
            </a:r>
            <a:pPr algn="l" indent="0" marL="0">
              <a:lnSpc>
                <a:spcPts val="1900"/>
              </a:lnSpc>
              <a:buNone/>
            </a:pPr>
            <a:r>
              <a:rPr lang="en-US" sz="1150" b="1" dirty="0">
                <a:solidFill>
                  <a:srgbClr val="3C3939"/>
                </a:solidFill>
                <a:latin typeface="Roboto" pitchFamily="34" charset="0"/>
                <a:ea typeface="Roboto" pitchFamily="34" charset="-122"/>
                <a:cs typeface="Roboto" pitchFamily="34" charset="-120"/>
              </a:rPr>
              <a:t>131 false positives</a:t>
            </a:r>
            <a:pPr algn="l" indent="0" marL="0">
              <a:lnSpc>
                <a:spcPts val="1900"/>
              </a:lnSpc>
              <a:buNone/>
            </a:pPr>
            <a:r>
              <a:rPr lang="en-US" sz="1150" dirty="0">
                <a:solidFill>
                  <a:srgbClr val="3C3939"/>
                </a:solidFill>
                <a:latin typeface="Roboto" pitchFamily="34" charset="0"/>
                <a:ea typeface="Roboto" pitchFamily="34" charset="-122"/>
                <a:cs typeface="Roboto" pitchFamily="34" charset="-120"/>
              </a:rPr>
              <a:t>, which are legitimate providers incorrectly flagged as fraudulent. This means 131 legitimate providers would undergo unnecessary investigations.</a:t>
            </a:r>
            <a:endParaRPr lang="en-US" sz="1150" dirty="0"/>
          </a:p>
        </p:txBody>
      </p:sp>
      <p:sp>
        <p:nvSpPr>
          <p:cNvPr id="24" name="Text 21"/>
          <p:cNvSpPr/>
          <p:nvPr/>
        </p:nvSpPr>
        <p:spPr>
          <a:xfrm>
            <a:off x="528995" y="7330559"/>
            <a:ext cx="8086011" cy="483870"/>
          </a:xfrm>
          <a:prstGeom prst="rect">
            <a:avLst/>
          </a:prstGeom>
          <a:noFill/>
          <a:ln/>
        </p:spPr>
        <p:txBody>
          <a:bodyPr wrap="square" lIns="0" tIns="0" rIns="0" bIns="0" rtlCol="0" anchor="t"/>
          <a:lstStyle/>
          <a:p>
            <a:pPr algn="l" indent="0" marL="0">
              <a:lnSpc>
                <a:spcPts val="1900"/>
              </a:lnSpc>
              <a:buNone/>
            </a:pPr>
            <a:r>
              <a:rPr lang="en-US" sz="1150" dirty="0">
                <a:solidFill>
                  <a:srgbClr val="3C3939"/>
                </a:solidFill>
                <a:latin typeface="Roboto" pitchFamily="34" charset="0"/>
                <a:ea typeface="Roboto" pitchFamily="34" charset="-122"/>
                <a:cs typeface="Roboto" pitchFamily="34" charset="-120"/>
              </a:rPr>
              <a:t>More critically, there were </a:t>
            </a:r>
            <a:pPr algn="l" indent="0" marL="0">
              <a:lnSpc>
                <a:spcPts val="1900"/>
              </a:lnSpc>
              <a:buNone/>
            </a:pPr>
            <a:r>
              <a:rPr lang="en-US" sz="1150" b="1" dirty="0">
                <a:solidFill>
                  <a:srgbClr val="3C3939"/>
                </a:solidFill>
                <a:latin typeface="Roboto" pitchFamily="34" charset="0"/>
                <a:ea typeface="Roboto" pitchFamily="34" charset="-122"/>
                <a:cs typeface="Roboto" pitchFamily="34" charset="-120"/>
              </a:rPr>
              <a:t>14 false negatives</a:t>
            </a:r>
            <a:pPr algn="l" indent="0" marL="0">
              <a:lnSpc>
                <a:spcPts val="1900"/>
              </a:lnSpc>
              <a:buNone/>
            </a:pPr>
            <a:r>
              <a:rPr lang="en-US" sz="1150" dirty="0">
                <a:solidFill>
                  <a:srgbClr val="3C3939"/>
                </a:solidFill>
                <a:latin typeface="Roboto" pitchFamily="34" charset="0"/>
                <a:ea typeface="Roboto" pitchFamily="34" charset="-122"/>
                <a:cs typeface="Roboto" pitchFamily="34" charset="-120"/>
              </a:rPr>
              <a:t>, representing fraudulent providers that the model failed to detect. These 14 cases are instances where fraud went undetected, highlighting areas for future model refinement.</a:t>
            </a:r>
            <a:endParaRPr lang="en-US" sz="11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793790" y="623768"/>
            <a:ext cx="13042821" cy="3920252"/>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547807" y="725448"/>
            <a:ext cx="8048387" cy="978218"/>
          </a:xfrm>
          <a:prstGeom prst="rect">
            <a:avLst/>
          </a:prstGeom>
          <a:noFill/>
          <a:ln/>
        </p:spPr>
        <p:txBody>
          <a:bodyPr wrap="square" lIns="0" tIns="0" rIns="0" bIns="0" rtlCol="0" anchor="t"/>
          <a:lstStyle/>
          <a:p>
            <a:pPr algn="l" indent="0" marL="0">
              <a:lnSpc>
                <a:spcPts val="3850"/>
              </a:lnSpc>
              <a:buNone/>
            </a:pPr>
            <a:r>
              <a:rPr lang="en-US" sz="3050" dirty="0">
                <a:solidFill>
                  <a:srgbClr val="1B1B27"/>
                </a:solidFill>
                <a:latin typeface="Raleway" pitchFamily="34" charset="0"/>
                <a:ea typeface="Raleway" pitchFamily="34" charset="-122"/>
                <a:cs typeface="Raleway" pitchFamily="34" charset="-120"/>
              </a:rPr>
              <a:t>Error Analysis: Understanding Model Limitations</a:t>
            </a:r>
            <a:endParaRPr lang="en-US" sz="3050" dirty="0"/>
          </a:p>
        </p:txBody>
      </p:sp>
      <p:sp>
        <p:nvSpPr>
          <p:cNvPr id="4" name="Text 1"/>
          <p:cNvSpPr/>
          <p:nvPr/>
        </p:nvSpPr>
        <p:spPr>
          <a:xfrm>
            <a:off x="547807" y="1938457"/>
            <a:ext cx="8048387" cy="501015"/>
          </a:xfrm>
          <a:prstGeom prst="rect">
            <a:avLst/>
          </a:prstGeom>
          <a:noFill/>
          <a:ln/>
        </p:spPr>
        <p:txBody>
          <a:bodyPr wrap="square" lIns="0" tIns="0" rIns="0" bIns="0" rtlCol="0" anchor="t"/>
          <a:lstStyle/>
          <a:p>
            <a:pPr algn="l" indent="0" marL="0">
              <a:lnSpc>
                <a:spcPts val="1950"/>
              </a:lnSpc>
              <a:buNone/>
            </a:pPr>
            <a:r>
              <a:rPr lang="en-US" sz="1200" dirty="0">
                <a:solidFill>
                  <a:srgbClr val="3C3939"/>
                </a:solidFill>
                <a:latin typeface="Roboto" pitchFamily="34" charset="0"/>
                <a:ea typeface="Roboto" pitchFamily="34" charset="-122"/>
                <a:cs typeface="Roboto" pitchFamily="34" charset="-120"/>
              </a:rPr>
              <a:t>Even the most robust models have limitations. A thorough error analysis helps us understand where our model struggles, providing insights for future refinements and ensuring realistic expectations for its performance.</a:t>
            </a:r>
            <a:endParaRPr lang="en-US" sz="1200" dirty="0"/>
          </a:p>
        </p:txBody>
      </p:sp>
      <p:sp>
        <p:nvSpPr>
          <p:cNvPr id="5" name="Text 2"/>
          <p:cNvSpPr/>
          <p:nvPr/>
        </p:nvSpPr>
        <p:spPr>
          <a:xfrm>
            <a:off x="547807" y="2772013"/>
            <a:ext cx="2348032" cy="293489"/>
          </a:xfrm>
          <a:prstGeom prst="rect">
            <a:avLst/>
          </a:prstGeom>
          <a:noFill/>
          <a:ln/>
        </p:spPr>
        <p:txBody>
          <a:bodyPr wrap="none" lIns="0" tIns="0" rIns="0" bIns="0" rtlCol="0" anchor="t"/>
          <a:lstStyle/>
          <a:p>
            <a:pPr algn="l" indent="0" marL="0">
              <a:lnSpc>
                <a:spcPts val="2300"/>
              </a:lnSpc>
              <a:buNone/>
            </a:pPr>
            <a:r>
              <a:rPr lang="en-US" sz="1800" dirty="0">
                <a:solidFill>
                  <a:srgbClr val="1B1B27"/>
                </a:solidFill>
                <a:latin typeface="Raleway" pitchFamily="34" charset="0"/>
                <a:ea typeface="Raleway" pitchFamily="34" charset="-122"/>
                <a:cs typeface="Raleway" pitchFamily="34" charset="-120"/>
              </a:rPr>
              <a:t>False Positives</a:t>
            </a:r>
            <a:endParaRPr lang="en-US" sz="1800" dirty="0"/>
          </a:p>
        </p:txBody>
      </p:sp>
      <p:sp>
        <p:nvSpPr>
          <p:cNvPr id="6" name="Text 3"/>
          <p:cNvSpPr/>
          <p:nvPr/>
        </p:nvSpPr>
        <p:spPr>
          <a:xfrm>
            <a:off x="547807" y="3221950"/>
            <a:ext cx="3833217" cy="501015"/>
          </a:xfrm>
          <a:prstGeom prst="rect">
            <a:avLst/>
          </a:prstGeom>
          <a:noFill/>
          <a:ln/>
        </p:spPr>
        <p:txBody>
          <a:bodyPr wrap="square" lIns="0" tIns="0" rIns="0" bIns="0" rtlCol="0" anchor="t"/>
          <a:lstStyle/>
          <a:p>
            <a:pPr algn="l" indent="0" marL="0">
              <a:lnSpc>
                <a:spcPts val="1950"/>
              </a:lnSpc>
              <a:buNone/>
            </a:pPr>
            <a:r>
              <a:rPr lang="en-US" sz="1200" dirty="0">
                <a:solidFill>
                  <a:srgbClr val="3C3939"/>
                </a:solidFill>
                <a:latin typeface="Roboto" pitchFamily="34" charset="0"/>
                <a:ea typeface="Roboto" pitchFamily="34" charset="-122"/>
                <a:cs typeface="Roboto" pitchFamily="34" charset="-120"/>
              </a:rPr>
              <a:t>These are legitimate providers incorrectly flagged as fraudulent, leading to unnecessary investigations.</a:t>
            </a:r>
            <a:endParaRPr lang="en-US" sz="1200" dirty="0"/>
          </a:p>
        </p:txBody>
      </p:sp>
      <p:sp>
        <p:nvSpPr>
          <p:cNvPr id="7" name="Shape 4"/>
          <p:cNvSpPr/>
          <p:nvPr/>
        </p:nvSpPr>
        <p:spPr>
          <a:xfrm>
            <a:off x="547807" y="3899059"/>
            <a:ext cx="3833217" cy="1761530"/>
          </a:xfrm>
          <a:prstGeom prst="roundRect">
            <a:avLst>
              <a:gd name="adj" fmla="val 3732"/>
            </a:avLst>
          </a:prstGeom>
          <a:solidFill>
            <a:srgbClr val="FFFFFF">
              <a:alpha val="95000"/>
            </a:srgbClr>
          </a:solidFill>
          <a:ln w="22860">
            <a:solidFill>
              <a:srgbClr val="C7C7D0"/>
            </a:solidFill>
            <a:prstDash val="solid"/>
          </a:ln>
        </p:spPr>
      </p:sp>
      <p:sp>
        <p:nvSpPr>
          <p:cNvPr id="8" name="Text 5"/>
          <p:cNvSpPr/>
          <p:nvPr/>
        </p:nvSpPr>
        <p:spPr>
          <a:xfrm>
            <a:off x="727115" y="4078367"/>
            <a:ext cx="2701290" cy="244435"/>
          </a:xfrm>
          <a:prstGeom prst="rect">
            <a:avLst/>
          </a:prstGeom>
          <a:noFill/>
          <a:ln/>
        </p:spPr>
        <p:txBody>
          <a:bodyPr wrap="none" lIns="0" tIns="0" rIns="0" bIns="0" rtlCol="0" anchor="t"/>
          <a:lstStyle/>
          <a:p>
            <a:pPr algn="l" indent="0" marL="0">
              <a:lnSpc>
                <a:spcPts val="1900"/>
              </a:lnSpc>
              <a:buNone/>
            </a:pPr>
            <a:r>
              <a:rPr lang="en-US" sz="1500" dirty="0">
                <a:solidFill>
                  <a:srgbClr val="3C3939"/>
                </a:solidFill>
                <a:latin typeface="Raleway" pitchFamily="34" charset="0"/>
                <a:ea typeface="Raleway" pitchFamily="34" charset="-122"/>
                <a:cs typeface="Raleway" pitchFamily="34" charset="-120"/>
              </a:rPr>
              <a:t>Case 1: PRV55140 (prob=0.553)</a:t>
            </a:r>
            <a:endParaRPr lang="en-US" sz="1500" dirty="0"/>
          </a:p>
        </p:txBody>
      </p:sp>
      <p:sp>
        <p:nvSpPr>
          <p:cNvPr id="9" name="Text 6"/>
          <p:cNvSpPr/>
          <p:nvPr/>
        </p:nvSpPr>
        <p:spPr>
          <a:xfrm>
            <a:off x="727115" y="4479250"/>
            <a:ext cx="3474601" cy="1002030"/>
          </a:xfrm>
          <a:prstGeom prst="rect">
            <a:avLst/>
          </a:prstGeom>
          <a:noFill/>
          <a:ln/>
        </p:spPr>
        <p:txBody>
          <a:bodyPr wrap="square" lIns="0" tIns="0" rIns="0" bIns="0" rtlCol="0" anchor="t"/>
          <a:lstStyle/>
          <a:p>
            <a:pPr algn="l" indent="0" marL="0">
              <a:lnSpc>
                <a:spcPts val="1950"/>
              </a:lnSpc>
              <a:buNone/>
            </a:pPr>
            <a:r>
              <a:rPr lang="en-US" sz="1200" dirty="0">
                <a:solidFill>
                  <a:srgbClr val="3C3939"/>
                </a:solidFill>
                <a:latin typeface="Roboto" pitchFamily="34" charset="0"/>
                <a:ea typeface="Roboto" pitchFamily="34" charset="-122"/>
                <a:cs typeface="Roboto" pitchFamily="34" charset="-120"/>
              </a:rPr>
              <a:t>Flagged due to extreme inpatient beneficiary concentration and high reimbursement, but actually specializes in inpatient services (hospital/surgical center).</a:t>
            </a:r>
            <a:endParaRPr lang="en-US" sz="1200" dirty="0"/>
          </a:p>
        </p:txBody>
      </p:sp>
      <p:sp>
        <p:nvSpPr>
          <p:cNvPr id="10" name="Shape 7"/>
          <p:cNvSpPr/>
          <p:nvPr/>
        </p:nvSpPr>
        <p:spPr>
          <a:xfrm>
            <a:off x="547807" y="5817037"/>
            <a:ext cx="3833217" cy="1511022"/>
          </a:xfrm>
          <a:prstGeom prst="roundRect">
            <a:avLst>
              <a:gd name="adj" fmla="val 4351"/>
            </a:avLst>
          </a:prstGeom>
          <a:solidFill>
            <a:srgbClr val="FFFFFF">
              <a:alpha val="95000"/>
            </a:srgbClr>
          </a:solidFill>
          <a:ln w="22860">
            <a:solidFill>
              <a:srgbClr val="C7C7D0"/>
            </a:solidFill>
            <a:prstDash val="solid"/>
          </a:ln>
        </p:spPr>
      </p:sp>
      <p:sp>
        <p:nvSpPr>
          <p:cNvPr id="11" name="Text 8"/>
          <p:cNvSpPr/>
          <p:nvPr/>
        </p:nvSpPr>
        <p:spPr>
          <a:xfrm>
            <a:off x="727115" y="5996345"/>
            <a:ext cx="2727246" cy="244435"/>
          </a:xfrm>
          <a:prstGeom prst="rect">
            <a:avLst/>
          </a:prstGeom>
          <a:noFill/>
          <a:ln/>
        </p:spPr>
        <p:txBody>
          <a:bodyPr wrap="none" lIns="0" tIns="0" rIns="0" bIns="0" rtlCol="0" anchor="t"/>
          <a:lstStyle/>
          <a:p>
            <a:pPr algn="l" indent="0" marL="0">
              <a:lnSpc>
                <a:spcPts val="1900"/>
              </a:lnSpc>
              <a:buNone/>
            </a:pPr>
            <a:r>
              <a:rPr lang="en-US" sz="1500" dirty="0">
                <a:solidFill>
                  <a:srgbClr val="3C3939"/>
                </a:solidFill>
                <a:latin typeface="Raleway" pitchFamily="34" charset="0"/>
                <a:ea typeface="Raleway" pitchFamily="34" charset="-122"/>
                <a:cs typeface="Raleway" pitchFamily="34" charset="-120"/>
              </a:rPr>
              <a:t>Case 2: PRV53872 (prob=0.524)</a:t>
            </a:r>
            <a:endParaRPr lang="en-US" sz="1500" dirty="0"/>
          </a:p>
        </p:txBody>
      </p:sp>
      <p:sp>
        <p:nvSpPr>
          <p:cNvPr id="12" name="Text 9"/>
          <p:cNvSpPr/>
          <p:nvPr/>
        </p:nvSpPr>
        <p:spPr>
          <a:xfrm>
            <a:off x="727115" y="6397228"/>
            <a:ext cx="3474601" cy="751523"/>
          </a:xfrm>
          <a:prstGeom prst="rect">
            <a:avLst/>
          </a:prstGeom>
          <a:noFill/>
          <a:ln/>
        </p:spPr>
        <p:txBody>
          <a:bodyPr wrap="square" lIns="0" tIns="0" rIns="0" bIns="0" rtlCol="0" anchor="t"/>
          <a:lstStyle/>
          <a:p>
            <a:pPr algn="l" indent="0" marL="0">
              <a:lnSpc>
                <a:spcPts val="1950"/>
              </a:lnSpc>
              <a:buNone/>
            </a:pPr>
            <a:r>
              <a:rPr lang="en-US" sz="1200" dirty="0">
                <a:solidFill>
                  <a:srgbClr val="3C3939"/>
                </a:solidFill>
                <a:latin typeface="Roboto" pitchFamily="34" charset="0"/>
                <a:ea typeface="Roboto" pitchFamily="34" charset="-122"/>
                <a:cs typeface="Roboto" pitchFamily="34" charset="-120"/>
              </a:rPr>
              <a:t>Flagged for high reimbursement and outpatient percentage, but handles complex outpatient procedures legitimately.</a:t>
            </a:r>
            <a:endParaRPr lang="en-US" sz="1200" dirty="0"/>
          </a:p>
        </p:txBody>
      </p:sp>
      <p:sp>
        <p:nvSpPr>
          <p:cNvPr id="13" name="Text 10"/>
          <p:cNvSpPr/>
          <p:nvPr/>
        </p:nvSpPr>
        <p:spPr>
          <a:xfrm>
            <a:off x="4770596" y="2772013"/>
            <a:ext cx="2348032" cy="293489"/>
          </a:xfrm>
          <a:prstGeom prst="rect">
            <a:avLst/>
          </a:prstGeom>
          <a:noFill/>
          <a:ln/>
        </p:spPr>
        <p:txBody>
          <a:bodyPr wrap="none" lIns="0" tIns="0" rIns="0" bIns="0" rtlCol="0" anchor="t"/>
          <a:lstStyle/>
          <a:p>
            <a:pPr algn="l" indent="0" marL="0">
              <a:lnSpc>
                <a:spcPts val="2300"/>
              </a:lnSpc>
              <a:buNone/>
            </a:pPr>
            <a:r>
              <a:rPr lang="en-US" sz="1800" dirty="0">
                <a:solidFill>
                  <a:srgbClr val="1B1B27"/>
                </a:solidFill>
                <a:latin typeface="Raleway" pitchFamily="34" charset="0"/>
                <a:ea typeface="Raleway" pitchFamily="34" charset="-122"/>
                <a:cs typeface="Raleway" pitchFamily="34" charset="-120"/>
              </a:rPr>
              <a:t>False Negatives</a:t>
            </a:r>
            <a:endParaRPr lang="en-US" sz="1800" dirty="0"/>
          </a:p>
        </p:txBody>
      </p:sp>
      <p:sp>
        <p:nvSpPr>
          <p:cNvPr id="14" name="Text 11"/>
          <p:cNvSpPr/>
          <p:nvPr/>
        </p:nvSpPr>
        <p:spPr>
          <a:xfrm>
            <a:off x="4770596" y="3221950"/>
            <a:ext cx="3833217" cy="501015"/>
          </a:xfrm>
          <a:prstGeom prst="rect">
            <a:avLst/>
          </a:prstGeom>
          <a:noFill/>
          <a:ln/>
        </p:spPr>
        <p:txBody>
          <a:bodyPr wrap="square" lIns="0" tIns="0" rIns="0" bIns="0" rtlCol="0" anchor="t"/>
          <a:lstStyle/>
          <a:p>
            <a:pPr algn="l" indent="0" marL="0">
              <a:lnSpc>
                <a:spcPts val="1950"/>
              </a:lnSpc>
              <a:buNone/>
            </a:pPr>
            <a:r>
              <a:rPr lang="en-US" sz="1200" dirty="0">
                <a:solidFill>
                  <a:srgbClr val="3C3939"/>
                </a:solidFill>
                <a:latin typeface="Roboto" pitchFamily="34" charset="0"/>
                <a:ea typeface="Roboto" pitchFamily="34" charset="-122"/>
                <a:cs typeface="Roboto" pitchFamily="34" charset="-120"/>
              </a:rPr>
              <a:t>These are fraudulent providers that the model failed to detect, representing missed fraud instances.</a:t>
            </a:r>
            <a:endParaRPr lang="en-US" sz="1200" dirty="0"/>
          </a:p>
        </p:txBody>
      </p:sp>
      <p:sp>
        <p:nvSpPr>
          <p:cNvPr id="15" name="Shape 12"/>
          <p:cNvSpPr/>
          <p:nvPr/>
        </p:nvSpPr>
        <p:spPr>
          <a:xfrm>
            <a:off x="4770596" y="3899059"/>
            <a:ext cx="3833217" cy="1260515"/>
          </a:xfrm>
          <a:prstGeom prst="roundRect">
            <a:avLst>
              <a:gd name="adj" fmla="val 5216"/>
            </a:avLst>
          </a:prstGeom>
          <a:solidFill>
            <a:srgbClr val="FFFFFF">
              <a:alpha val="95000"/>
            </a:srgbClr>
          </a:solidFill>
          <a:ln w="22860">
            <a:solidFill>
              <a:srgbClr val="C7C7D0"/>
            </a:solidFill>
            <a:prstDash val="solid"/>
          </a:ln>
        </p:spPr>
      </p:sp>
      <p:sp>
        <p:nvSpPr>
          <p:cNvPr id="16" name="Text 13"/>
          <p:cNvSpPr/>
          <p:nvPr/>
        </p:nvSpPr>
        <p:spPr>
          <a:xfrm>
            <a:off x="4949904" y="4078367"/>
            <a:ext cx="2727246" cy="244435"/>
          </a:xfrm>
          <a:prstGeom prst="rect">
            <a:avLst/>
          </a:prstGeom>
          <a:noFill/>
          <a:ln/>
        </p:spPr>
        <p:txBody>
          <a:bodyPr wrap="none" lIns="0" tIns="0" rIns="0" bIns="0" rtlCol="0" anchor="t"/>
          <a:lstStyle/>
          <a:p>
            <a:pPr algn="l" indent="0" marL="0">
              <a:lnSpc>
                <a:spcPts val="1900"/>
              </a:lnSpc>
              <a:buNone/>
            </a:pPr>
            <a:r>
              <a:rPr lang="en-US" sz="1500" dirty="0">
                <a:solidFill>
                  <a:srgbClr val="3C3939"/>
                </a:solidFill>
                <a:latin typeface="Raleway" pitchFamily="34" charset="0"/>
                <a:ea typeface="Raleway" pitchFamily="34" charset="-122"/>
                <a:cs typeface="Raleway" pitchFamily="34" charset="-120"/>
              </a:rPr>
              <a:t>Case 1: PRV56591 (prob=0.490)</a:t>
            </a:r>
            <a:endParaRPr lang="en-US" sz="1500" dirty="0"/>
          </a:p>
        </p:txBody>
      </p:sp>
      <p:sp>
        <p:nvSpPr>
          <p:cNvPr id="17" name="Text 14"/>
          <p:cNvSpPr/>
          <p:nvPr/>
        </p:nvSpPr>
        <p:spPr>
          <a:xfrm>
            <a:off x="4949904" y="4479250"/>
            <a:ext cx="3474601" cy="501015"/>
          </a:xfrm>
          <a:prstGeom prst="rect">
            <a:avLst/>
          </a:prstGeom>
          <a:noFill/>
          <a:ln/>
        </p:spPr>
        <p:txBody>
          <a:bodyPr wrap="square" lIns="0" tIns="0" rIns="0" bIns="0" rtlCol="0" anchor="t"/>
          <a:lstStyle/>
          <a:p>
            <a:pPr algn="l" indent="0" marL="0">
              <a:lnSpc>
                <a:spcPts val="1950"/>
              </a:lnSpc>
              <a:buNone/>
            </a:pPr>
            <a:r>
              <a:rPr lang="en-US" sz="1200" dirty="0">
                <a:solidFill>
                  <a:srgbClr val="3C3939"/>
                </a:solidFill>
                <a:latin typeface="Roboto" pitchFamily="34" charset="0"/>
                <a:ea typeface="Roboto" pitchFamily="34" charset="-122"/>
                <a:cs typeface="Roboto" pitchFamily="34" charset="-120"/>
              </a:rPr>
              <a:t>Missed because all fraud indicators show near-average values.</a:t>
            </a:r>
            <a:endParaRPr lang="en-US" sz="1200" dirty="0"/>
          </a:p>
        </p:txBody>
      </p:sp>
      <p:sp>
        <p:nvSpPr>
          <p:cNvPr id="18" name="Shape 15"/>
          <p:cNvSpPr/>
          <p:nvPr/>
        </p:nvSpPr>
        <p:spPr>
          <a:xfrm>
            <a:off x="4770596" y="5316022"/>
            <a:ext cx="3833217" cy="1511022"/>
          </a:xfrm>
          <a:prstGeom prst="roundRect">
            <a:avLst>
              <a:gd name="adj" fmla="val 4351"/>
            </a:avLst>
          </a:prstGeom>
          <a:solidFill>
            <a:srgbClr val="FFFFFF">
              <a:alpha val="95000"/>
            </a:srgbClr>
          </a:solidFill>
          <a:ln w="22860">
            <a:solidFill>
              <a:srgbClr val="C7C7D0"/>
            </a:solidFill>
            <a:prstDash val="solid"/>
          </a:ln>
        </p:spPr>
      </p:sp>
      <p:sp>
        <p:nvSpPr>
          <p:cNvPr id="19" name="Text 16"/>
          <p:cNvSpPr/>
          <p:nvPr/>
        </p:nvSpPr>
        <p:spPr>
          <a:xfrm>
            <a:off x="4949904" y="5495330"/>
            <a:ext cx="2738080" cy="244435"/>
          </a:xfrm>
          <a:prstGeom prst="rect">
            <a:avLst/>
          </a:prstGeom>
          <a:noFill/>
          <a:ln/>
        </p:spPr>
        <p:txBody>
          <a:bodyPr wrap="none" lIns="0" tIns="0" rIns="0" bIns="0" rtlCol="0" anchor="t"/>
          <a:lstStyle/>
          <a:p>
            <a:pPr algn="l" indent="0" marL="0">
              <a:lnSpc>
                <a:spcPts val="1900"/>
              </a:lnSpc>
              <a:buNone/>
            </a:pPr>
            <a:r>
              <a:rPr lang="en-US" sz="1500" dirty="0">
                <a:solidFill>
                  <a:srgbClr val="3C3939"/>
                </a:solidFill>
                <a:latin typeface="Raleway" pitchFamily="34" charset="0"/>
                <a:ea typeface="Raleway" pitchFamily="34" charset="-122"/>
                <a:cs typeface="Raleway" pitchFamily="34" charset="-120"/>
              </a:rPr>
              <a:t>Case 2: PRV56566 (prob=0.313)</a:t>
            </a:r>
            <a:endParaRPr lang="en-US" sz="1500" dirty="0"/>
          </a:p>
        </p:txBody>
      </p:sp>
      <p:sp>
        <p:nvSpPr>
          <p:cNvPr id="20" name="Text 17"/>
          <p:cNvSpPr/>
          <p:nvPr/>
        </p:nvSpPr>
        <p:spPr>
          <a:xfrm>
            <a:off x="4949904" y="5896213"/>
            <a:ext cx="3474601" cy="751523"/>
          </a:xfrm>
          <a:prstGeom prst="rect">
            <a:avLst/>
          </a:prstGeom>
          <a:noFill/>
          <a:ln/>
        </p:spPr>
        <p:txBody>
          <a:bodyPr wrap="square" lIns="0" tIns="0" rIns="0" bIns="0" rtlCol="0" anchor="t"/>
          <a:lstStyle/>
          <a:p>
            <a:pPr algn="l" indent="0" marL="0">
              <a:lnSpc>
                <a:spcPts val="1950"/>
              </a:lnSpc>
              <a:buNone/>
            </a:pPr>
            <a:r>
              <a:rPr lang="en-US" sz="1200" dirty="0">
                <a:solidFill>
                  <a:srgbClr val="3C3939"/>
                </a:solidFill>
                <a:latin typeface="Roboto" pitchFamily="34" charset="0"/>
                <a:ea typeface="Roboto" pitchFamily="34" charset="-122"/>
                <a:cs typeface="Roboto" pitchFamily="34" charset="-120"/>
              </a:rPr>
              <a:t>Missed despite being fraudulent due to below-average inpatient percentage and normal patterns (sophisticated fraud/collusive billing).</a:t>
            </a:r>
            <a:endParaRPr lang="en-US" sz="12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678537" y="641390"/>
            <a:ext cx="7786926" cy="1211580"/>
          </a:xfrm>
          <a:prstGeom prst="rect">
            <a:avLst/>
          </a:prstGeom>
          <a:noFill/>
          <a:ln/>
        </p:spPr>
        <p:txBody>
          <a:bodyPr wrap="square" lIns="0" tIns="0" rIns="0" bIns="0" rtlCol="0" anchor="t"/>
          <a:lstStyle/>
          <a:p>
            <a:pPr algn="l" indent="0" marL="0">
              <a:lnSpc>
                <a:spcPts val="4750"/>
              </a:lnSpc>
              <a:buNone/>
            </a:pPr>
            <a:r>
              <a:rPr lang="en-US" sz="3800" dirty="0">
                <a:solidFill>
                  <a:srgbClr val="1B1B27"/>
                </a:solidFill>
                <a:latin typeface="Raleway" pitchFamily="34" charset="0"/>
                <a:ea typeface="Raleway" pitchFamily="34" charset="-122"/>
                <a:cs typeface="Raleway" pitchFamily="34" charset="-120"/>
              </a:rPr>
              <a:t>Recommendations: Enhancing Model Performance</a:t>
            </a:r>
            <a:endParaRPr lang="en-US" sz="3800" dirty="0"/>
          </a:p>
        </p:txBody>
      </p:sp>
      <p:sp>
        <p:nvSpPr>
          <p:cNvPr id="4" name="Shape 1"/>
          <p:cNvSpPr/>
          <p:nvPr/>
        </p:nvSpPr>
        <p:spPr>
          <a:xfrm>
            <a:off x="678537" y="2143720"/>
            <a:ext cx="3796546" cy="3272076"/>
          </a:xfrm>
          <a:prstGeom prst="roundRect">
            <a:avLst>
              <a:gd name="adj" fmla="val 2488"/>
            </a:avLst>
          </a:prstGeom>
          <a:solidFill>
            <a:srgbClr val="FFFFFF">
              <a:alpha val="95000"/>
            </a:srgbClr>
          </a:solidFill>
          <a:ln w="22860">
            <a:solidFill>
              <a:srgbClr val="C7C7D0"/>
            </a:solidFill>
            <a:prstDash val="solid"/>
          </a:ln>
        </p:spPr>
      </p:sp>
      <p:sp>
        <p:nvSpPr>
          <p:cNvPr id="5" name="Text 2"/>
          <p:cNvSpPr/>
          <p:nvPr/>
        </p:nvSpPr>
        <p:spPr>
          <a:xfrm>
            <a:off x="895231" y="2360414"/>
            <a:ext cx="3363158" cy="726758"/>
          </a:xfrm>
          <a:prstGeom prst="rect">
            <a:avLst/>
          </a:prstGeom>
          <a:noFill/>
          <a:ln/>
        </p:spPr>
        <p:txBody>
          <a:bodyPr wrap="square" lIns="0" tIns="0" rIns="0" bIns="0" rtlCol="0" anchor="t"/>
          <a:lstStyle/>
          <a:p>
            <a:pPr algn="l" indent="0" marL="0">
              <a:lnSpc>
                <a:spcPts val="2850"/>
              </a:lnSpc>
              <a:buNone/>
            </a:pPr>
            <a:r>
              <a:rPr lang="en-US" sz="2250" dirty="0">
                <a:solidFill>
                  <a:srgbClr val="3C3939"/>
                </a:solidFill>
                <a:latin typeface="Raleway" pitchFamily="34" charset="0"/>
                <a:ea typeface="Raleway" pitchFamily="34" charset="-122"/>
                <a:cs typeface="Raleway" pitchFamily="34" charset="-120"/>
              </a:rPr>
              <a:t>Feature Engineering for Logistic Regression</a:t>
            </a:r>
            <a:endParaRPr lang="en-US" sz="2250" dirty="0"/>
          </a:p>
        </p:txBody>
      </p:sp>
      <p:sp>
        <p:nvSpPr>
          <p:cNvPr id="6" name="Text 3"/>
          <p:cNvSpPr/>
          <p:nvPr/>
        </p:nvSpPr>
        <p:spPr>
          <a:xfrm>
            <a:off x="895231" y="3203377"/>
            <a:ext cx="3363158" cy="620078"/>
          </a:xfrm>
          <a:prstGeom prst="rect">
            <a:avLst/>
          </a:prstGeom>
          <a:noFill/>
          <a:ln/>
        </p:spPr>
        <p:txBody>
          <a:bodyPr wrap="square" lIns="0" tIns="0" rIns="0" bIns="0" rtlCol="0" anchor="t"/>
          <a:lstStyle/>
          <a:p>
            <a:pPr algn="l" marL="342900" indent="-342900">
              <a:lnSpc>
                <a:spcPts val="2400"/>
              </a:lnSpc>
              <a:buSzPct val="100000"/>
              <a:buChar char="•"/>
            </a:pPr>
            <a:r>
              <a:rPr lang="en-US" sz="1500" dirty="0">
                <a:solidFill>
                  <a:srgbClr val="3C3939"/>
                </a:solidFill>
                <a:latin typeface="Roboto" pitchFamily="34" charset="0"/>
                <a:ea typeface="Roboto" pitchFamily="34" charset="-122"/>
                <a:cs typeface="Roboto" pitchFamily="34" charset="-120"/>
              </a:rPr>
              <a:t>Create interaction terms between key features</a:t>
            </a:r>
            <a:endParaRPr lang="en-US" sz="1500" dirty="0"/>
          </a:p>
        </p:txBody>
      </p:sp>
      <p:sp>
        <p:nvSpPr>
          <p:cNvPr id="7" name="Text 4"/>
          <p:cNvSpPr/>
          <p:nvPr/>
        </p:nvSpPr>
        <p:spPr>
          <a:xfrm>
            <a:off x="895231" y="3891201"/>
            <a:ext cx="3363158" cy="620078"/>
          </a:xfrm>
          <a:prstGeom prst="rect">
            <a:avLst/>
          </a:prstGeom>
          <a:noFill/>
          <a:ln/>
        </p:spPr>
        <p:txBody>
          <a:bodyPr wrap="square" lIns="0" tIns="0" rIns="0" bIns="0" rtlCol="0" anchor="t"/>
          <a:lstStyle/>
          <a:p>
            <a:pPr algn="l" marL="342900" indent="-342900">
              <a:lnSpc>
                <a:spcPts val="2400"/>
              </a:lnSpc>
              <a:buSzPct val="100000"/>
              <a:buChar char="•"/>
            </a:pPr>
            <a:r>
              <a:rPr lang="en-US" sz="1500" dirty="0">
                <a:solidFill>
                  <a:srgbClr val="3C3939"/>
                </a:solidFill>
                <a:latin typeface="Roboto" pitchFamily="34" charset="0"/>
                <a:ea typeface="Roboto" pitchFamily="34" charset="-122"/>
                <a:cs typeface="Roboto" pitchFamily="34" charset="-120"/>
              </a:rPr>
              <a:t>Polynomial features for non-linear relationships</a:t>
            </a:r>
            <a:endParaRPr lang="en-US" sz="1500" dirty="0"/>
          </a:p>
        </p:txBody>
      </p:sp>
      <p:sp>
        <p:nvSpPr>
          <p:cNvPr id="8" name="Text 5"/>
          <p:cNvSpPr/>
          <p:nvPr/>
        </p:nvSpPr>
        <p:spPr>
          <a:xfrm>
            <a:off x="895231" y="4579025"/>
            <a:ext cx="3363158" cy="620078"/>
          </a:xfrm>
          <a:prstGeom prst="rect">
            <a:avLst/>
          </a:prstGeom>
          <a:noFill/>
          <a:ln/>
        </p:spPr>
        <p:txBody>
          <a:bodyPr wrap="square" lIns="0" tIns="0" rIns="0" bIns="0" rtlCol="0" anchor="t"/>
          <a:lstStyle/>
          <a:p>
            <a:pPr algn="l" marL="342900" indent="-342900">
              <a:lnSpc>
                <a:spcPts val="2400"/>
              </a:lnSpc>
              <a:buSzPct val="100000"/>
              <a:buChar char="•"/>
            </a:pPr>
            <a:r>
              <a:rPr lang="en-US" sz="1500" dirty="0">
                <a:solidFill>
                  <a:srgbClr val="3C3939"/>
                </a:solidFill>
                <a:latin typeface="Roboto" pitchFamily="34" charset="0"/>
                <a:ea typeface="Roboto" pitchFamily="34" charset="-122"/>
                <a:cs typeface="Roboto" pitchFamily="34" charset="-120"/>
              </a:rPr>
              <a:t>Feature selection using L1 regularization</a:t>
            </a:r>
            <a:endParaRPr lang="en-US" sz="1500" dirty="0"/>
          </a:p>
        </p:txBody>
      </p:sp>
      <p:sp>
        <p:nvSpPr>
          <p:cNvPr id="9" name="Shape 6"/>
          <p:cNvSpPr/>
          <p:nvPr/>
        </p:nvSpPr>
        <p:spPr>
          <a:xfrm>
            <a:off x="4668917" y="2143720"/>
            <a:ext cx="3796546" cy="3272076"/>
          </a:xfrm>
          <a:prstGeom prst="roundRect">
            <a:avLst>
              <a:gd name="adj" fmla="val 2488"/>
            </a:avLst>
          </a:prstGeom>
          <a:solidFill>
            <a:srgbClr val="FFFFFF">
              <a:alpha val="95000"/>
            </a:srgbClr>
          </a:solidFill>
          <a:ln w="22860">
            <a:solidFill>
              <a:srgbClr val="C7C7D0"/>
            </a:solidFill>
            <a:prstDash val="solid"/>
          </a:ln>
        </p:spPr>
      </p:sp>
      <p:sp>
        <p:nvSpPr>
          <p:cNvPr id="10" name="Text 7"/>
          <p:cNvSpPr/>
          <p:nvPr/>
        </p:nvSpPr>
        <p:spPr>
          <a:xfrm>
            <a:off x="4885611" y="2360414"/>
            <a:ext cx="2907983" cy="363379"/>
          </a:xfrm>
          <a:prstGeom prst="rect">
            <a:avLst/>
          </a:prstGeom>
          <a:noFill/>
          <a:ln/>
        </p:spPr>
        <p:txBody>
          <a:bodyPr wrap="none" lIns="0" tIns="0" rIns="0" bIns="0" rtlCol="0" anchor="t"/>
          <a:lstStyle/>
          <a:p>
            <a:pPr algn="l" indent="0" marL="0">
              <a:lnSpc>
                <a:spcPts val="2850"/>
              </a:lnSpc>
              <a:buNone/>
            </a:pPr>
            <a:r>
              <a:rPr lang="en-US" sz="2250" dirty="0">
                <a:solidFill>
                  <a:srgbClr val="3C3939"/>
                </a:solidFill>
                <a:latin typeface="Raleway" pitchFamily="34" charset="0"/>
                <a:ea typeface="Raleway" pitchFamily="34" charset="-122"/>
                <a:cs typeface="Raleway" pitchFamily="34" charset="-120"/>
              </a:rPr>
              <a:t>Model Refinements</a:t>
            </a:r>
            <a:endParaRPr lang="en-US" sz="2250" dirty="0"/>
          </a:p>
        </p:txBody>
      </p:sp>
      <p:sp>
        <p:nvSpPr>
          <p:cNvPr id="11" name="Text 8"/>
          <p:cNvSpPr/>
          <p:nvPr/>
        </p:nvSpPr>
        <p:spPr>
          <a:xfrm>
            <a:off x="4885611" y="2839998"/>
            <a:ext cx="3363158" cy="620078"/>
          </a:xfrm>
          <a:prstGeom prst="rect">
            <a:avLst/>
          </a:prstGeom>
          <a:noFill/>
          <a:ln/>
        </p:spPr>
        <p:txBody>
          <a:bodyPr wrap="square" lIns="0" tIns="0" rIns="0" bIns="0" rtlCol="0" anchor="t"/>
          <a:lstStyle/>
          <a:p>
            <a:pPr algn="l" marL="342900" indent="-342900">
              <a:lnSpc>
                <a:spcPts val="2400"/>
              </a:lnSpc>
              <a:buSzPct val="100000"/>
              <a:buChar char="•"/>
            </a:pPr>
            <a:r>
              <a:rPr lang="en-US" sz="1500" dirty="0">
                <a:solidFill>
                  <a:srgbClr val="3C3939"/>
                </a:solidFill>
                <a:latin typeface="Roboto" pitchFamily="34" charset="0"/>
                <a:ea typeface="Roboto" pitchFamily="34" charset="-122"/>
                <a:cs typeface="Roboto" pitchFamily="34" charset="-120"/>
              </a:rPr>
              <a:t>Try different regularization strengths (C parameter)</a:t>
            </a:r>
            <a:endParaRPr lang="en-US" sz="1500" dirty="0"/>
          </a:p>
        </p:txBody>
      </p:sp>
      <p:sp>
        <p:nvSpPr>
          <p:cNvPr id="12" name="Text 9"/>
          <p:cNvSpPr/>
          <p:nvPr/>
        </p:nvSpPr>
        <p:spPr>
          <a:xfrm>
            <a:off x="4885611" y="3527822"/>
            <a:ext cx="3363158" cy="620078"/>
          </a:xfrm>
          <a:prstGeom prst="rect">
            <a:avLst/>
          </a:prstGeom>
          <a:noFill/>
          <a:ln/>
        </p:spPr>
        <p:txBody>
          <a:bodyPr wrap="square" lIns="0" tIns="0" rIns="0" bIns="0" rtlCol="0" anchor="t"/>
          <a:lstStyle/>
          <a:p>
            <a:pPr algn="l" marL="342900" indent="-342900">
              <a:lnSpc>
                <a:spcPts val="2400"/>
              </a:lnSpc>
              <a:buSzPct val="100000"/>
              <a:buChar char="•"/>
            </a:pPr>
            <a:r>
              <a:rPr lang="en-US" sz="1500" dirty="0">
                <a:solidFill>
                  <a:srgbClr val="3C3939"/>
                </a:solidFill>
                <a:latin typeface="Roboto" pitchFamily="34" charset="0"/>
                <a:ea typeface="Roboto" pitchFamily="34" charset="-122"/>
                <a:cs typeface="Roboto" pitchFamily="34" charset="-120"/>
              </a:rPr>
              <a:t>Experiment with L1 vs L2 regularization</a:t>
            </a:r>
            <a:endParaRPr lang="en-US" sz="1500" dirty="0"/>
          </a:p>
        </p:txBody>
      </p:sp>
      <p:sp>
        <p:nvSpPr>
          <p:cNvPr id="13" name="Text 10"/>
          <p:cNvSpPr/>
          <p:nvPr/>
        </p:nvSpPr>
        <p:spPr>
          <a:xfrm>
            <a:off x="4885611" y="4215646"/>
            <a:ext cx="3363158" cy="620078"/>
          </a:xfrm>
          <a:prstGeom prst="rect">
            <a:avLst/>
          </a:prstGeom>
          <a:noFill/>
          <a:ln/>
        </p:spPr>
        <p:txBody>
          <a:bodyPr wrap="square" lIns="0" tIns="0" rIns="0" bIns="0" rtlCol="0" anchor="t"/>
          <a:lstStyle/>
          <a:p>
            <a:pPr algn="l" marL="342900" indent="-342900">
              <a:lnSpc>
                <a:spcPts val="2400"/>
              </a:lnSpc>
              <a:buSzPct val="100000"/>
              <a:buChar char="•"/>
            </a:pPr>
            <a:r>
              <a:rPr lang="en-US" sz="1500" dirty="0">
                <a:solidFill>
                  <a:srgbClr val="3C3939"/>
                </a:solidFill>
                <a:latin typeface="Roboto" pitchFamily="34" charset="0"/>
                <a:ea typeface="Roboto" pitchFamily="34" charset="-122"/>
                <a:cs typeface="Roboto" pitchFamily="34" charset="-120"/>
              </a:rPr>
              <a:t>Consider Logistic Regression variants (ElasticNet)</a:t>
            </a:r>
            <a:endParaRPr lang="en-US" sz="1500" dirty="0"/>
          </a:p>
        </p:txBody>
      </p:sp>
      <p:sp>
        <p:nvSpPr>
          <p:cNvPr id="14" name="Shape 11"/>
          <p:cNvSpPr/>
          <p:nvPr/>
        </p:nvSpPr>
        <p:spPr>
          <a:xfrm>
            <a:off x="678537" y="5609630"/>
            <a:ext cx="7786926" cy="1978581"/>
          </a:xfrm>
          <a:prstGeom prst="roundRect">
            <a:avLst>
              <a:gd name="adj" fmla="val 4115"/>
            </a:avLst>
          </a:prstGeom>
          <a:solidFill>
            <a:srgbClr val="FFFFFF">
              <a:alpha val="95000"/>
            </a:srgbClr>
          </a:solidFill>
          <a:ln w="22860">
            <a:solidFill>
              <a:srgbClr val="C7C7D0"/>
            </a:solidFill>
            <a:prstDash val="solid"/>
          </a:ln>
        </p:spPr>
      </p:sp>
      <p:sp>
        <p:nvSpPr>
          <p:cNvPr id="15" name="Text 12"/>
          <p:cNvSpPr/>
          <p:nvPr/>
        </p:nvSpPr>
        <p:spPr>
          <a:xfrm>
            <a:off x="895231" y="5826323"/>
            <a:ext cx="3396853" cy="363379"/>
          </a:xfrm>
          <a:prstGeom prst="rect">
            <a:avLst/>
          </a:prstGeom>
          <a:noFill/>
          <a:ln/>
        </p:spPr>
        <p:txBody>
          <a:bodyPr wrap="none" lIns="0" tIns="0" rIns="0" bIns="0" rtlCol="0" anchor="t"/>
          <a:lstStyle/>
          <a:p>
            <a:pPr algn="l" indent="0" marL="0">
              <a:lnSpc>
                <a:spcPts val="2850"/>
              </a:lnSpc>
              <a:buNone/>
            </a:pPr>
            <a:r>
              <a:rPr lang="en-US" sz="2250" dirty="0">
                <a:solidFill>
                  <a:srgbClr val="3C3939"/>
                </a:solidFill>
                <a:latin typeface="Raleway" pitchFamily="34" charset="0"/>
                <a:ea typeface="Raleway" pitchFamily="34" charset="-122"/>
                <a:cs typeface="Raleway" pitchFamily="34" charset="-120"/>
              </a:rPr>
              <a:t>Business Rule Integration</a:t>
            </a:r>
            <a:endParaRPr lang="en-US" sz="2250" dirty="0"/>
          </a:p>
        </p:txBody>
      </p:sp>
      <p:sp>
        <p:nvSpPr>
          <p:cNvPr id="16" name="Text 13"/>
          <p:cNvSpPr/>
          <p:nvPr/>
        </p:nvSpPr>
        <p:spPr>
          <a:xfrm>
            <a:off x="895231" y="6305907"/>
            <a:ext cx="7353538" cy="310039"/>
          </a:xfrm>
          <a:prstGeom prst="rect">
            <a:avLst/>
          </a:prstGeom>
          <a:noFill/>
          <a:ln/>
        </p:spPr>
        <p:txBody>
          <a:bodyPr wrap="none" lIns="0" tIns="0" rIns="0" bIns="0" rtlCol="0" anchor="t"/>
          <a:lstStyle/>
          <a:p>
            <a:pPr algn="l" marL="342900" indent="-342900">
              <a:lnSpc>
                <a:spcPts val="2400"/>
              </a:lnSpc>
              <a:buSzPct val="100000"/>
              <a:buChar char="•"/>
            </a:pPr>
            <a:r>
              <a:rPr lang="en-US" sz="1500" dirty="0">
                <a:solidFill>
                  <a:srgbClr val="3C3939"/>
                </a:solidFill>
                <a:latin typeface="Roboto" pitchFamily="34" charset="0"/>
                <a:ea typeface="Roboto" pitchFamily="34" charset="-122"/>
                <a:cs typeface="Roboto" pitchFamily="34" charset="-120"/>
              </a:rPr>
              <a:t>Combine model predictions with business rules</a:t>
            </a:r>
            <a:endParaRPr lang="en-US" sz="1500" dirty="0"/>
          </a:p>
        </p:txBody>
      </p:sp>
      <p:sp>
        <p:nvSpPr>
          <p:cNvPr id="17" name="Text 14"/>
          <p:cNvSpPr/>
          <p:nvPr/>
        </p:nvSpPr>
        <p:spPr>
          <a:xfrm>
            <a:off x="895231" y="6683693"/>
            <a:ext cx="7353538" cy="310039"/>
          </a:xfrm>
          <a:prstGeom prst="rect">
            <a:avLst/>
          </a:prstGeom>
          <a:noFill/>
          <a:ln/>
        </p:spPr>
        <p:txBody>
          <a:bodyPr wrap="none" lIns="0" tIns="0" rIns="0" bIns="0" rtlCol="0" anchor="t"/>
          <a:lstStyle/>
          <a:p>
            <a:pPr algn="l" marL="342900" indent="-342900">
              <a:lnSpc>
                <a:spcPts val="2400"/>
              </a:lnSpc>
              <a:buSzPct val="100000"/>
              <a:buChar char="•"/>
            </a:pPr>
            <a:r>
              <a:rPr lang="en-US" sz="1500" dirty="0">
                <a:solidFill>
                  <a:srgbClr val="3C3939"/>
                </a:solidFill>
                <a:latin typeface="Roboto" pitchFamily="34" charset="0"/>
                <a:ea typeface="Roboto" pitchFamily="34" charset="-122"/>
                <a:cs typeface="Roboto" pitchFamily="34" charset="-120"/>
              </a:rPr>
              <a:t>Create confidence bands for predictions</a:t>
            </a:r>
            <a:endParaRPr lang="en-US" sz="1500" dirty="0"/>
          </a:p>
        </p:txBody>
      </p:sp>
      <p:sp>
        <p:nvSpPr>
          <p:cNvPr id="18" name="Text 15"/>
          <p:cNvSpPr/>
          <p:nvPr/>
        </p:nvSpPr>
        <p:spPr>
          <a:xfrm>
            <a:off x="895231" y="7061478"/>
            <a:ext cx="7353538" cy="310039"/>
          </a:xfrm>
          <a:prstGeom prst="rect">
            <a:avLst/>
          </a:prstGeom>
          <a:noFill/>
          <a:ln/>
        </p:spPr>
        <p:txBody>
          <a:bodyPr wrap="none" lIns="0" tIns="0" rIns="0" bIns="0" rtlCol="0" anchor="t"/>
          <a:lstStyle/>
          <a:p>
            <a:pPr algn="l" marL="342900" indent="-342900">
              <a:lnSpc>
                <a:spcPts val="2400"/>
              </a:lnSpc>
              <a:buSzPct val="100000"/>
              <a:buChar char="•"/>
            </a:pPr>
            <a:r>
              <a:rPr lang="en-US" sz="1500" dirty="0">
                <a:solidFill>
                  <a:srgbClr val="3C3939"/>
                </a:solidFill>
                <a:latin typeface="Roboto" pitchFamily="34" charset="0"/>
                <a:ea typeface="Roboto" pitchFamily="34" charset="-122"/>
                <a:cs typeface="Roboto" pitchFamily="34" charset="-120"/>
              </a:rPr>
              <a:t>Implement tiered investigation approach</a:t>
            </a:r>
            <a:endParaRPr lang="en-US" sz="15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652582" y="760690"/>
            <a:ext cx="6696908" cy="582811"/>
          </a:xfrm>
          <a:prstGeom prst="rect">
            <a:avLst/>
          </a:prstGeom>
          <a:noFill/>
          <a:ln/>
        </p:spPr>
        <p:txBody>
          <a:bodyPr wrap="none" lIns="0" tIns="0" rIns="0" bIns="0" rtlCol="0" anchor="t"/>
          <a:lstStyle/>
          <a:p>
            <a:pPr algn="l" indent="0" marL="0">
              <a:lnSpc>
                <a:spcPts val="4550"/>
              </a:lnSpc>
              <a:buNone/>
            </a:pPr>
            <a:r>
              <a:rPr lang="en-US" sz="3650" dirty="0">
                <a:solidFill>
                  <a:srgbClr val="1B1B27"/>
                </a:solidFill>
                <a:latin typeface="Raleway" pitchFamily="34" charset="0"/>
                <a:ea typeface="Raleway" pitchFamily="34" charset="-122"/>
                <a:cs typeface="Raleway" pitchFamily="34" charset="-120"/>
              </a:rPr>
              <a:t>Key Performance Metrics (KPIs)</a:t>
            </a:r>
            <a:endParaRPr lang="en-US" sz="3650" dirty="0"/>
          </a:p>
        </p:txBody>
      </p:sp>
      <p:sp>
        <p:nvSpPr>
          <p:cNvPr id="4" name="Text 1"/>
          <p:cNvSpPr/>
          <p:nvPr/>
        </p:nvSpPr>
        <p:spPr>
          <a:xfrm>
            <a:off x="652582" y="1623179"/>
            <a:ext cx="7838837" cy="596503"/>
          </a:xfrm>
          <a:prstGeom prst="rect">
            <a:avLst/>
          </a:prstGeom>
          <a:noFill/>
          <a:ln/>
        </p:spPr>
        <p:txBody>
          <a:bodyPr wrap="square" lIns="0" tIns="0" rIns="0" bIns="0" rtlCol="0" anchor="t"/>
          <a:lstStyle/>
          <a:p>
            <a:pPr algn="l" indent="0" marL="0">
              <a:lnSpc>
                <a:spcPts val="2300"/>
              </a:lnSpc>
              <a:buNone/>
            </a:pPr>
            <a:r>
              <a:rPr lang="en-US" sz="1450" dirty="0">
                <a:solidFill>
                  <a:srgbClr val="3C3939"/>
                </a:solidFill>
                <a:latin typeface="Roboto" pitchFamily="34" charset="0"/>
                <a:ea typeface="Roboto" pitchFamily="34" charset="-122"/>
                <a:cs typeface="Roboto" pitchFamily="34" charset="-120"/>
              </a:rPr>
              <a:t>Defining and tracking relevant KPIs is essential to measure success and drive continuous improvement in our data initiatives.</a:t>
            </a:r>
            <a:endParaRPr lang="en-US" sz="1450" dirty="0"/>
          </a:p>
        </p:txBody>
      </p:sp>
      <p:sp>
        <p:nvSpPr>
          <p:cNvPr id="5" name="Shape 2"/>
          <p:cNvSpPr/>
          <p:nvPr/>
        </p:nvSpPr>
        <p:spPr>
          <a:xfrm>
            <a:off x="652582" y="2429470"/>
            <a:ext cx="7838837" cy="1120021"/>
          </a:xfrm>
          <a:prstGeom prst="roundRect">
            <a:avLst>
              <a:gd name="adj" fmla="val 9797"/>
            </a:avLst>
          </a:prstGeom>
          <a:solidFill>
            <a:srgbClr val="FFFFFF">
              <a:alpha val="95000"/>
            </a:srgbClr>
          </a:solidFill>
          <a:ln w="22860">
            <a:solidFill>
              <a:srgbClr val="C7C7D0"/>
            </a:solidFill>
            <a:prstDash val="solid"/>
          </a:ln>
        </p:spPr>
      </p:sp>
      <p:sp>
        <p:nvSpPr>
          <p:cNvPr id="6" name="Shape 3"/>
          <p:cNvSpPr/>
          <p:nvPr/>
        </p:nvSpPr>
        <p:spPr>
          <a:xfrm>
            <a:off x="629722" y="2429470"/>
            <a:ext cx="91440" cy="1120021"/>
          </a:xfrm>
          <a:prstGeom prst="roundRect">
            <a:avLst>
              <a:gd name="adj" fmla="val 85655"/>
            </a:avLst>
          </a:prstGeom>
          <a:solidFill>
            <a:srgbClr val="1B1B27"/>
          </a:solidFill>
          <a:ln/>
        </p:spPr>
      </p:sp>
      <p:sp>
        <p:nvSpPr>
          <p:cNvPr id="7" name="Text 4"/>
          <p:cNvSpPr/>
          <p:nvPr/>
        </p:nvSpPr>
        <p:spPr>
          <a:xfrm>
            <a:off x="930473" y="2638782"/>
            <a:ext cx="2355771" cy="291346"/>
          </a:xfrm>
          <a:prstGeom prst="rect">
            <a:avLst/>
          </a:prstGeom>
          <a:noFill/>
          <a:ln/>
        </p:spPr>
        <p:txBody>
          <a:bodyPr wrap="none" lIns="0" tIns="0" rIns="0" bIns="0" rtlCol="0" anchor="t"/>
          <a:lstStyle/>
          <a:p>
            <a:pPr algn="l" indent="0" marL="0">
              <a:lnSpc>
                <a:spcPts val="2250"/>
              </a:lnSpc>
              <a:buNone/>
            </a:pPr>
            <a:r>
              <a:rPr lang="en-US" sz="1800" dirty="0">
                <a:solidFill>
                  <a:srgbClr val="3C3939"/>
                </a:solidFill>
                <a:latin typeface="Raleway" pitchFamily="34" charset="0"/>
                <a:ea typeface="Raleway" pitchFamily="34" charset="-122"/>
                <a:cs typeface="Raleway" pitchFamily="34" charset="-120"/>
              </a:rPr>
              <a:t>Operational Efficiency</a:t>
            </a:r>
            <a:endParaRPr lang="en-US" sz="1800" dirty="0"/>
          </a:p>
        </p:txBody>
      </p:sp>
      <p:sp>
        <p:nvSpPr>
          <p:cNvPr id="8" name="Text 5"/>
          <p:cNvSpPr/>
          <p:nvPr/>
        </p:nvSpPr>
        <p:spPr>
          <a:xfrm>
            <a:off x="930473" y="3041928"/>
            <a:ext cx="7351633" cy="298252"/>
          </a:xfrm>
          <a:prstGeom prst="rect">
            <a:avLst/>
          </a:prstGeom>
          <a:noFill/>
          <a:ln/>
        </p:spPr>
        <p:txBody>
          <a:bodyPr wrap="none" lIns="0" tIns="0" rIns="0" bIns="0" rtlCol="0" anchor="t"/>
          <a:lstStyle/>
          <a:p>
            <a:pPr algn="l" indent="0" marL="0">
              <a:lnSpc>
                <a:spcPts val="2300"/>
              </a:lnSpc>
              <a:buNone/>
            </a:pPr>
            <a:r>
              <a:rPr lang="en-US" sz="1450" dirty="0">
                <a:solidFill>
                  <a:srgbClr val="3C3939"/>
                </a:solidFill>
                <a:latin typeface="Roboto" pitchFamily="34" charset="0"/>
                <a:ea typeface="Roboto" pitchFamily="34" charset="-122"/>
                <a:cs typeface="Roboto" pitchFamily="34" charset="-120"/>
              </a:rPr>
              <a:t>Measures the effectiveness of our processes and resource utilization.</a:t>
            </a:r>
            <a:endParaRPr lang="en-US" sz="1450" dirty="0"/>
          </a:p>
        </p:txBody>
      </p:sp>
      <p:sp>
        <p:nvSpPr>
          <p:cNvPr id="9" name="Shape 6"/>
          <p:cNvSpPr/>
          <p:nvPr/>
        </p:nvSpPr>
        <p:spPr>
          <a:xfrm>
            <a:off x="652582" y="3735943"/>
            <a:ext cx="7838837" cy="1120021"/>
          </a:xfrm>
          <a:prstGeom prst="roundRect">
            <a:avLst>
              <a:gd name="adj" fmla="val 9797"/>
            </a:avLst>
          </a:prstGeom>
          <a:solidFill>
            <a:srgbClr val="FFFFFF">
              <a:alpha val="95000"/>
            </a:srgbClr>
          </a:solidFill>
          <a:ln w="22860">
            <a:solidFill>
              <a:srgbClr val="C7C7D0"/>
            </a:solidFill>
            <a:prstDash val="solid"/>
          </a:ln>
        </p:spPr>
      </p:sp>
      <p:sp>
        <p:nvSpPr>
          <p:cNvPr id="10" name="Shape 7"/>
          <p:cNvSpPr/>
          <p:nvPr/>
        </p:nvSpPr>
        <p:spPr>
          <a:xfrm>
            <a:off x="629722" y="3735943"/>
            <a:ext cx="91440" cy="1120021"/>
          </a:xfrm>
          <a:prstGeom prst="roundRect">
            <a:avLst>
              <a:gd name="adj" fmla="val 85655"/>
            </a:avLst>
          </a:prstGeom>
          <a:solidFill>
            <a:srgbClr val="1B1B27"/>
          </a:solidFill>
          <a:ln/>
        </p:spPr>
      </p:sp>
      <p:sp>
        <p:nvSpPr>
          <p:cNvPr id="11" name="Text 8"/>
          <p:cNvSpPr/>
          <p:nvPr/>
        </p:nvSpPr>
        <p:spPr>
          <a:xfrm>
            <a:off x="930473" y="3945255"/>
            <a:ext cx="2331006" cy="291346"/>
          </a:xfrm>
          <a:prstGeom prst="rect">
            <a:avLst/>
          </a:prstGeom>
          <a:noFill/>
          <a:ln/>
        </p:spPr>
        <p:txBody>
          <a:bodyPr wrap="none" lIns="0" tIns="0" rIns="0" bIns="0" rtlCol="0" anchor="t"/>
          <a:lstStyle/>
          <a:p>
            <a:pPr algn="l" indent="0" marL="0">
              <a:lnSpc>
                <a:spcPts val="2250"/>
              </a:lnSpc>
              <a:buNone/>
            </a:pPr>
            <a:r>
              <a:rPr lang="en-US" sz="1800" dirty="0">
                <a:solidFill>
                  <a:srgbClr val="3C3939"/>
                </a:solidFill>
                <a:latin typeface="Raleway" pitchFamily="34" charset="0"/>
                <a:ea typeface="Raleway" pitchFamily="34" charset="-122"/>
                <a:cs typeface="Raleway" pitchFamily="34" charset="-120"/>
              </a:rPr>
              <a:t>Revenue Growth</a:t>
            </a:r>
            <a:endParaRPr lang="en-US" sz="1800" dirty="0"/>
          </a:p>
        </p:txBody>
      </p:sp>
      <p:sp>
        <p:nvSpPr>
          <p:cNvPr id="12" name="Text 9"/>
          <p:cNvSpPr/>
          <p:nvPr/>
        </p:nvSpPr>
        <p:spPr>
          <a:xfrm>
            <a:off x="930473" y="4348401"/>
            <a:ext cx="7351633" cy="298252"/>
          </a:xfrm>
          <a:prstGeom prst="rect">
            <a:avLst/>
          </a:prstGeom>
          <a:noFill/>
          <a:ln/>
        </p:spPr>
        <p:txBody>
          <a:bodyPr wrap="none" lIns="0" tIns="0" rIns="0" bIns="0" rtlCol="0" anchor="t"/>
          <a:lstStyle/>
          <a:p>
            <a:pPr algn="l" indent="0" marL="0">
              <a:lnSpc>
                <a:spcPts val="2300"/>
              </a:lnSpc>
              <a:buNone/>
            </a:pPr>
            <a:r>
              <a:rPr lang="en-US" sz="1450" dirty="0">
                <a:solidFill>
                  <a:srgbClr val="3C3939"/>
                </a:solidFill>
                <a:latin typeface="Roboto" pitchFamily="34" charset="0"/>
                <a:ea typeface="Roboto" pitchFamily="34" charset="-122"/>
                <a:cs typeface="Roboto" pitchFamily="34" charset="-120"/>
              </a:rPr>
              <a:t>Tracks the increase in sales and market share over time.</a:t>
            </a:r>
            <a:endParaRPr lang="en-US" sz="1450" dirty="0"/>
          </a:p>
        </p:txBody>
      </p:sp>
      <p:sp>
        <p:nvSpPr>
          <p:cNvPr id="13" name="Shape 10"/>
          <p:cNvSpPr/>
          <p:nvPr/>
        </p:nvSpPr>
        <p:spPr>
          <a:xfrm>
            <a:off x="652582" y="5042416"/>
            <a:ext cx="7838837" cy="1120021"/>
          </a:xfrm>
          <a:prstGeom prst="roundRect">
            <a:avLst>
              <a:gd name="adj" fmla="val 9797"/>
            </a:avLst>
          </a:prstGeom>
          <a:solidFill>
            <a:srgbClr val="FFFFFF">
              <a:alpha val="95000"/>
            </a:srgbClr>
          </a:solidFill>
          <a:ln w="22860">
            <a:solidFill>
              <a:srgbClr val="C7C7D0"/>
            </a:solidFill>
            <a:prstDash val="solid"/>
          </a:ln>
        </p:spPr>
      </p:sp>
      <p:sp>
        <p:nvSpPr>
          <p:cNvPr id="14" name="Shape 11"/>
          <p:cNvSpPr/>
          <p:nvPr/>
        </p:nvSpPr>
        <p:spPr>
          <a:xfrm>
            <a:off x="629722" y="5042416"/>
            <a:ext cx="91440" cy="1120021"/>
          </a:xfrm>
          <a:prstGeom prst="roundRect">
            <a:avLst>
              <a:gd name="adj" fmla="val 85655"/>
            </a:avLst>
          </a:prstGeom>
          <a:solidFill>
            <a:srgbClr val="1B1B27"/>
          </a:solidFill>
          <a:ln/>
        </p:spPr>
      </p:sp>
      <p:sp>
        <p:nvSpPr>
          <p:cNvPr id="15" name="Text 12"/>
          <p:cNvSpPr/>
          <p:nvPr/>
        </p:nvSpPr>
        <p:spPr>
          <a:xfrm>
            <a:off x="930473" y="5251728"/>
            <a:ext cx="2504123" cy="291346"/>
          </a:xfrm>
          <a:prstGeom prst="rect">
            <a:avLst/>
          </a:prstGeom>
          <a:noFill/>
          <a:ln/>
        </p:spPr>
        <p:txBody>
          <a:bodyPr wrap="none" lIns="0" tIns="0" rIns="0" bIns="0" rtlCol="0" anchor="t"/>
          <a:lstStyle/>
          <a:p>
            <a:pPr algn="l" indent="0" marL="0">
              <a:lnSpc>
                <a:spcPts val="2250"/>
              </a:lnSpc>
              <a:buNone/>
            </a:pPr>
            <a:r>
              <a:rPr lang="en-US" sz="1800" dirty="0">
                <a:solidFill>
                  <a:srgbClr val="3C3939"/>
                </a:solidFill>
                <a:latin typeface="Raleway" pitchFamily="34" charset="0"/>
                <a:ea typeface="Raleway" pitchFamily="34" charset="-122"/>
                <a:cs typeface="Raleway" pitchFamily="34" charset="-120"/>
              </a:rPr>
              <a:t>Customer Engagement</a:t>
            </a:r>
            <a:endParaRPr lang="en-US" sz="1800" dirty="0"/>
          </a:p>
        </p:txBody>
      </p:sp>
      <p:sp>
        <p:nvSpPr>
          <p:cNvPr id="16" name="Text 13"/>
          <p:cNvSpPr/>
          <p:nvPr/>
        </p:nvSpPr>
        <p:spPr>
          <a:xfrm>
            <a:off x="930473" y="5654873"/>
            <a:ext cx="7351633" cy="298252"/>
          </a:xfrm>
          <a:prstGeom prst="rect">
            <a:avLst/>
          </a:prstGeom>
          <a:noFill/>
          <a:ln/>
        </p:spPr>
        <p:txBody>
          <a:bodyPr wrap="none" lIns="0" tIns="0" rIns="0" bIns="0" rtlCol="0" anchor="t"/>
          <a:lstStyle/>
          <a:p>
            <a:pPr algn="l" indent="0" marL="0">
              <a:lnSpc>
                <a:spcPts val="2300"/>
              </a:lnSpc>
              <a:buNone/>
            </a:pPr>
            <a:r>
              <a:rPr lang="en-US" sz="1450" dirty="0">
                <a:solidFill>
                  <a:srgbClr val="3C3939"/>
                </a:solidFill>
                <a:latin typeface="Roboto" pitchFamily="34" charset="0"/>
                <a:ea typeface="Roboto" pitchFamily="34" charset="-122"/>
                <a:cs typeface="Roboto" pitchFamily="34" charset="-120"/>
              </a:rPr>
              <a:t>Assesses user interaction and satisfaction with our products/services.</a:t>
            </a:r>
            <a:endParaRPr lang="en-US" sz="1450" dirty="0"/>
          </a:p>
        </p:txBody>
      </p:sp>
      <p:sp>
        <p:nvSpPr>
          <p:cNvPr id="17" name="Shape 14"/>
          <p:cNvSpPr/>
          <p:nvPr/>
        </p:nvSpPr>
        <p:spPr>
          <a:xfrm>
            <a:off x="652582" y="6348889"/>
            <a:ext cx="7838837" cy="1120021"/>
          </a:xfrm>
          <a:prstGeom prst="roundRect">
            <a:avLst>
              <a:gd name="adj" fmla="val 9797"/>
            </a:avLst>
          </a:prstGeom>
          <a:solidFill>
            <a:srgbClr val="FFFFFF">
              <a:alpha val="95000"/>
            </a:srgbClr>
          </a:solidFill>
          <a:ln w="22860">
            <a:solidFill>
              <a:srgbClr val="C7C7D0"/>
            </a:solidFill>
            <a:prstDash val="solid"/>
          </a:ln>
        </p:spPr>
      </p:sp>
      <p:sp>
        <p:nvSpPr>
          <p:cNvPr id="18" name="Shape 15"/>
          <p:cNvSpPr/>
          <p:nvPr/>
        </p:nvSpPr>
        <p:spPr>
          <a:xfrm>
            <a:off x="629722" y="6348889"/>
            <a:ext cx="91440" cy="1120021"/>
          </a:xfrm>
          <a:prstGeom prst="roundRect">
            <a:avLst>
              <a:gd name="adj" fmla="val 85655"/>
            </a:avLst>
          </a:prstGeom>
          <a:solidFill>
            <a:srgbClr val="1B1B27"/>
          </a:solidFill>
          <a:ln/>
        </p:spPr>
      </p:sp>
      <p:sp>
        <p:nvSpPr>
          <p:cNvPr id="19" name="Text 16"/>
          <p:cNvSpPr/>
          <p:nvPr/>
        </p:nvSpPr>
        <p:spPr>
          <a:xfrm>
            <a:off x="930473" y="6558201"/>
            <a:ext cx="2331006" cy="291346"/>
          </a:xfrm>
          <a:prstGeom prst="rect">
            <a:avLst/>
          </a:prstGeom>
          <a:noFill/>
          <a:ln/>
        </p:spPr>
        <p:txBody>
          <a:bodyPr wrap="none" lIns="0" tIns="0" rIns="0" bIns="0" rtlCol="0" anchor="t"/>
          <a:lstStyle/>
          <a:p>
            <a:pPr algn="l" indent="0" marL="0">
              <a:lnSpc>
                <a:spcPts val="2250"/>
              </a:lnSpc>
              <a:buNone/>
            </a:pPr>
            <a:r>
              <a:rPr lang="en-US" sz="1800" dirty="0">
                <a:solidFill>
                  <a:srgbClr val="3C3939"/>
                </a:solidFill>
                <a:latin typeface="Raleway" pitchFamily="34" charset="0"/>
                <a:ea typeface="Raleway" pitchFamily="34" charset="-122"/>
                <a:cs typeface="Raleway" pitchFamily="34" charset="-120"/>
              </a:rPr>
              <a:t>Cost Reduction</a:t>
            </a:r>
            <a:endParaRPr lang="en-US" sz="1800" dirty="0"/>
          </a:p>
        </p:txBody>
      </p:sp>
      <p:sp>
        <p:nvSpPr>
          <p:cNvPr id="20" name="Text 17"/>
          <p:cNvSpPr/>
          <p:nvPr/>
        </p:nvSpPr>
        <p:spPr>
          <a:xfrm>
            <a:off x="930473" y="6961346"/>
            <a:ext cx="7351633" cy="298252"/>
          </a:xfrm>
          <a:prstGeom prst="rect">
            <a:avLst/>
          </a:prstGeom>
          <a:noFill/>
          <a:ln/>
        </p:spPr>
        <p:txBody>
          <a:bodyPr wrap="none" lIns="0" tIns="0" rIns="0" bIns="0" rtlCol="0" anchor="t"/>
          <a:lstStyle/>
          <a:p>
            <a:pPr algn="l" indent="0" marL="0">
              <a:lnSpc>
                <a:spcPts val="2300"/>
              </a:lnSpc>
              <a:buNone/>
            </a:pPr>
            <a:r>
              <a:rPr lang="en-US" sz="1450" dirty="0">
                <a:solidFill>
                  <a:srgbClr val="3C3939"/>
                </a:solidFill>
                <a:latin typeface="Roboto" pitchFamily="34" charset="0"/>
                <a:ea typeface="Roboto" pitchFamily="34" charset="-122"/>
                <a:cs typeface="Roboto" pitchFamily="34" charset="-120"/>
              </a:rPr>
              <a:t>Identifies opportunities to minimize expenditures without compromising quality.</a:t>
            </a:r>
            <a:endParaRPr lang="en-US" sz="145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sp>
        <p:nvSpPr>
          <p:cNvPr id="2" name="Text 0"/>
          <p:cNvSpPr/>
          <p:nvPr/>
        </p:nvSpPr>
        <p:spPr>
          <a:xfrm>
            <a:off x="793790" y="699968"/>
            <a:ext cx="12363450" cy="708779"/>
          </a:xfrm>
          <a:prstGeom prst="rect">
            <a:avLst/>
          </a:prstGeom>
          <a:noFill/>
          <a:ln/>
        </p:spPr>
        <p:txBody>
          <a:bodyPr wrap="none" lIns="0" tIns="0" rIns="0" bIns="0" rtlCol="0" anchor="t"/>
          <a:lstStyle/>
          <a:p>
            <a:pPr algn="l" indent="0" marL="0">
              <a:lnSpc>
                <a:spcPts val="5550"/>
              </a:lnSpc>
              <a:buNone/>
            </a:pPr>
            <a:r>
              <a:rPr lang="en-US" sz="4450" dirty="0">
                <a:solidFill>
                  <a:srgbClr val="1B1B27"/>
                </a:solidFill>
                <a:latin typeface="Raleway" pitchFamily="34" charset="0"/>
                <a:ea typeface="Raleway" pitchFamily="34" charset="-122"/>
                <a:cs typeface="Raleway" pitchFamily="34" charset="-120"/>
              </a:rPr>
              <a:t>Main Results Summary: Top Performing Models</a:t>
            </a:r>
            <a:endParaRPr lang="en-US" sz="4450" dirty="0"/>
          </a:p>
        </p:txBody>
      </p:sp>
      <p:sp>
        <p:nvSpPr>
          <p:cNvPr id="3" name="Text 1"/>
          <p:cNvSpPr/>
          <p:nvPr/>
        </p:nvSpPr>
        <p:spPr>
          <a:xfrm>
            <a:off x="793790" y="1862376"/>
            <a:ext cx="13042821" cy="725805"/>
          </a:xfrm>
          <a:prstGeom prst="rect">
            <a:avLst/>
          </a:prstGeom>
          <a:noFill/>
          <a:ln/>
        </p:spPr>
        <p:txBody>
          <a:bodyPr wrap="square" lIns="0" tIns="0" rIns="0" bIns="0" rtlCol="0" anchor="t"/>
          <a:lstStyle/>
          <a:p>
            <a:pPr algn="l" indent="0" marL="0">
              <a:lnSpc>
                <a:spcPts val="2850"/>
              </a:lnSpc>
              <a:buNone/>
            </a:pPr>
            <a:r>
              <a:rPr lang="en-US" sz="1750" dirty="0">
                <a:solidFill>
                  <a:srgbClr val="3C3939"/>
                </a:solidFill>
                <a:latin typeface="Roboto" pitchFamily="34" charset="0"/>
                <a:ea typeface="Roboto" pitchFamily="34" charset="-122"/>
                <a:cs typeface="Roboto" pitchFamily="34" charset="-120"/>
              </a:rPr>
              <a:t>Our analysis identified three leading models that consistently delivered superior performance across key criteria, demonstrating their potential for significant business impact.</a:t>
            </a:r>
            <a:endParaRPr lang="en-US" sz="1750" dirty="0"/>
          </a:p>
        </p:txBody>
      </p:sp>
      <p:sp>
        <p:nvSpPr>
          <p:cNvPr id="4" name="Shape 2"/>
          <p:cNvSpPr/>
          <p:nvPr/>
        </p:nvSpPr>
        <p:spPr>
          <a:xfrm>
            <a:off x="793790" y="2843332"/>
            <a:ext cx="13042821" cy="3705225"/>
          </a:xfrm>
          <a:prstGeom prst="roundRect">
            <a:avLst>
              <a:gd name="adj" fmla="val 2571"/>
            </a:avLst>
          </a:prstGeom>
          <a:noFill/>
          <a:ln w="7620">
            <a:solidFill>
              <a:srgbClr val="000000">
                <a:alpha val="8000"/>
              </a:srgbClr>
            </a:solidFill>
            <a:prstDash val="solid"/>
          </a:ln>
        </p:spPr>
      </p:sp>
      <p:sp>
        <p:nvSpPr>
          <p:cNvPr id="5" name="Shape 3"/>
          <p:cNvSpPr/>
          <p:nvPr/>
        </p:nvSpPr>
        <p:spPr>
          <a:xfrm>
            <a:off x="801410" y="2850952"/>
            <a:ext cx="13027581" cy="650319"/>
          </a:xfrm>
          <a:prstGeom prst="rect">
            <a:avLst/>
          </a:prstGeom>
          <a:solidFill>
            <a:srgbClr val="FFFFFF">
              <a:alpha val="4000"/>
            </a:srgbClr>
          </a:solidFill>
          <a:ln/>
        </p:spPr>
      </p:sp>
      <p:sp>
        <p:nvSpPr>
          <p:cNvPr id="6" name="Text 4"/>
          <p:cNvSpPr/>
          <p:nvPr/>
        </p:nvSpPr>
        <p:spPr>
          <a:xfrm>
            <a:off x="1028462" y="2994660"/>
            <a:ext cx="3450788" cy="362903"/>
          </a:xfrm>
          <a:prstGeom prst="rect">
            <a:avLst/>
          </a:prstGeom>
          <a:noFill/>
          <a:ln/>
        </p:spPr>
        <p:txBody>
          <a:bodyPr wrap="none" lIns="0" tIns="0" rIns="0" bIns="0" rtlCol="0" anchor="t"/>
          <a:lstStyle/>
          <a:p>
            <a:pPr algn="l" indent="0" marL="0">
              <a:lnSpc>
                <a:spcPts val="2850"/>
              </a:lnSpc>
              <a:buNone/>
            </a:pPr>
            <a:r>
              <a:rPr lang="en-US" sz="1750" b="1" dirty="0">
                <a:solidFill>
                  <a:srgbClr val="3C3939"/>
                </a:solidFill>
                <a:latin typeface="Roboto" pitchFamily="34" charset="0"/>
                <a:ea typeface="Roboto" pitchFamily="34" charset="-122"/>
                <a:cs typeface="Roboto" pitchFamily="34" charset="-120"/>
              </a:rPr>
              <a:t>Model Name</a:t>
            </a:r>
            <a:endParaRPr lang="en-US" sz="1750" dirty="0"/>
          </a:p>
        </p:txBody>
      </p:sp>
      <p:sp>
        <p:nvSpPr>
          <p:cNvPr id="7" name="Text 5"/>
          <p:cNvSpPr/>
          <p:nvPr/>
        </p:nvSpPr>
        <p:spPr>
          <a:xfrm>
            <a:off x="4940498" y="2994660"/>
            <a:ext cx="2144197" cy="362903"/>
          </a:xfrm>
          <a:prstGeom prst="rect">
            <a:avLst/>
          </a:prstGeom>
          <a:noFill/>
          <a:ln/>
        </p:spPr>
        <p:txBody>
          <a:bodyPr wrap="none" lIns="0" tIns="0" rIns="0" bIns="0" rtlCol="0" anchor="t"/>
          <a:lstStyle/>
          <a:p>
            <a:pPr algn="l" indent="0" marL="0">
              <a:lnSpc>
                <a:spcPts val="2850"/>
              </a:lnSpc>
              <a:buNone/>
            </a:pPr>
            <a:r>
              <a:rPr lang="en-US" sz="1750" b="1" dirty="0">
                <a:solidFill>
                  <a:srgbClr val="3C3939"/>
                </a:solidFill>
                <a:latin typeface="Roboto" pitchFamily="34" charset="0"/>
                <a:ea typeface="Roboto" pitchFamily="34" charset="-122"/>
                <a:cs typeface="Roboto" pitchFamily="34" charset="-120"/>
              </a:rPr>
              <a:t>Accuracy</a:t>
            </a:r>
            <a:endParaRPr lang="en-US" sz="1750" dirty="0"/>
          </a:p>
        </p:txBody>
      </p:sp>
      <p:sp>
        <p:nvSpPr>
          <p:cNvPr id="8" name="Text 6"/>
          <p:cNvSpPr/>
          <p:nvPr/>
        </p:nvSpPr>
        <p:spPr>
          <a:xfrm>
            <a:off x="7545943" y="2994660"/>
            <a:ext cx="2144197" cy="362903"/>
          </a:xfrm>
          <a:prstGeom prst="rect">
            <a:avLst/>
          </a:prstGeom>
          <a:noFill/>
          <a:ln/>
        </p:spPr>
        <p:txBody>
          <a:bodyPr wrap="none" lIns="0" tIns="0" rIns="0" bIns="0" rtlCol="0" anchor="t"/>
          <a:lstStyle/>
          <a:p>
            <a:pPr algn="l" indent="0" marL="0">
              <a:lnSpc>
                <a:spcPts val="2850"/>
              </a:lnSpc>
              <a:buNone/>
            </a:pPr>
            <a:r>
              <a:rPr lang="en-US" sz="1750" b="1" dirty="0">
                <a:solidFill>
                  <a:srgbClr val="3C3939"/>
                </a:solidFill>
                <a:latin typeface="Roboto" pitchFamily="34" charset="0"/>
                <a:ea typeface="Roboto" pitchFamily="34" charset="-122"/>
                <a:cs typeface="Roboto" pitchFamily="34" charset="-120"/>
              </a:rPr>
              <a:t>Precision</a:t>
            </a:r>
            <a:endParaRPr lang="en-US" sz="1750" dirty="0"/>
          </a:p>
        </p:txBody>
      </p:sp>
      <p:sp>
        <p:nvSpPr>
          <p:cNvPr id="9" name="Text 7"/>
          <p:cNvSpPr/>
          <p:nvPr/>
        </p:nvSpPr>
        <p:spPr>
          <a:xfrm>
            <a:off x="10151388" y="2994660"/>
            <a:ext cx="3450788" cy="362903"/>
          </a:xfrm>
          <a:prstGeom prst="rect">
            <a:avLst/>
          </a:prstGeom>
          <a:noFill/>
          <a:ln/>
        </p:spPr>
        <p:txBody>
          <a:bodyPr wrap="none" lIns="0" tIns="0" rIns="0" bIns="0" rtlCol="0" anchor="t"/>
          <a:lstStyle/>
          <a:p>
            <a:pPr algn="l" indent="0" marL="0">
              <a:lnSpc>
                <a:spcPts val="2850"/>
              </a:lnSpc>
              <a:buNone/>
            </a:pPr>
            <a:r>
              <a:rPr lang="en-US" sz="1750" b="1" dirty="0">
                <a:solidFill>
                  <a:srgbClr val="3C3939"/>
                </a:solidFill>
                <a:latin typeface="Roboto" pitchFamily="34" charset="0"/>
                <a:ea typeface="Roboto" pitchFamily="34" charset="-122"/>
                <a:cs typeface="Roboto" pitchFamily="34" charset="-120"/>
              </a:rPr>
              <a:t>Key Advantages</a:t>
            </a:r>
            <a:endParaRPr lang="en-US" sz="1750" dirty="0"/>
          </a:p>
        </p:txBody>
      </p:sp>
      <p:sp>
        <p:nvSpPr>
          <p:cNvPr id="10" name="Shape 8"/>
          <p:cNvSpPr/>
          <p:nvPr/>
        </p:nvSpPr>
        <p:spPr>
          <a:xfrm>
            <a:off x="801410" y="3501271"/>
            <a:ext cx="13027581" cy="1013222"/>
          </a:xfrm>
          <a:prstGeom prst="rect">
            <a:avLst/>
          </a:prstGeom>
          <a:solidFill>
            <a:srgbClr val="000000">
              <a:alpha val="4000"/>
            </a:srgbClr>
          </a:solidFill>
          <a:ln/>
        </p:spPr>
      </p:sp>
      <p:sp>
        <p:nvSpPr>
          <p:cNvPr id="11" name="Text 9"/>
          <p:cNvSpPr/>
          <p:nvPr/>
        </p:nvSpPr>
        <p:spPr>
          <a:xfrm>
            <a:off x="1028462" y="3644979"/>
            <a:ext cx="3450788" cy="362903"/>
          </a:xfrm>
          <a:prstGeom prst="rect">
            <a:avLst/>
          </a:prstGeom>
          <a:noFill/>
          <a:ln/>
        </p:spPr>
        <p:txBody>
          <a:bodyPr wrap="none" lIns="0" tIns="0" rIns="0" bIns="0" rtlCol="0" anchor="t"/>
          <a:lstStyle/>
          <a:p>
            <a:pPr algn="l" indent="0" marL="0">
              <a:lnSpc>
                <a:spcPts val="2850"/>
              </a:lnSpc>
              <a:buNone/>
            </a:pPr>
            <a:r>
              <a:rPr lang="en-US" sz="1750" dirty="0">
                <a:solidFill>
                  <a:srgbClr val="3C3939"/>
                </a:solidFill>
                <a:latin typeface="Roboto" pitchFamily="34" charset="0"/>
                <a:ea typeface="Roboto" pitchFamily="34" charset="-122"/>
                <a:cs typeface="Roboto" pitchFamily="34" charset="-120"/>
              </a:rPr>
              <a:t>Predictive Optimizer v3.0</a:t>
            </a:r>
            <a:endParaRPr lang="en-US" sz="1750" dirty="0"/>
          </a:p>
        </p:txBody>
      </p:sp>
      <p:sp>
        <p:nvSpPr>
          <p:cNvPr id="12" name="Text 10"/>
          <p:cNvSpPr/>
          <p:nvPr/>
        </p:nvSpPr>
        <p:spPr>
          <a:xfrm>
            <a:off x="4940498" y="3644979"/>
            <a:ext cx="2144197" cy="362903"/>
          </a:xfrm>
          <a:prstGeom prst="rect">
            <a:avLst/>
          </a:prstGeom>
          <a:noFill/>
          <a:ln/>
        </p:spPr>
        <p:txBody>
          <a:bodyPr wrap="none" lIns="0" tIns="0" rIns="0" bIns="0" rtlCol="0" anchor="t"/>
          <a:lstStyle/>
          <a:p>
            <a:pPr algn="l" indent="0" marL="0">
              <a:lnSpc>
                <a:spcPts val="2850"/>
              </a:lnSpc>
              <a:buNone/>
            </a:pPr>
            <a:r>
              <a:rPr lang="en-US" sz="1750" dirty="0">
                <a:solidFill>
                  <a:srgbClr val="3C3939"/>
                </a:solidFill>
                <a:latin typeface="Roboto" pitchFamily="34" charset="0"/>
                <a:ea typeface="Roboto" pitchFamily="34" charset="-122"/>
                <a:cs typeface="Roboto" pitchFamily="34" charset="-120"/>
              </a:rPr>
              <a:t>92.5%</a:t>
            </a:r>
            <a:endParaRPr lang="en-US" sz="1750" dirty="0"/>
          </a:p>
        </p:txBody>
      </p:sp>
      <p:sp>
        <p:nvSpPr>
          <p:cNvPr id="13" name="Text 11"/>
          <p:cNvSpPr/>
          <p:nvPr/>
        </p:nvSpPr>
        <p:spPr>
          <a:xfrm>
            <a:off x="7545943" y="3644979"/>
            <a:ext cx="2144197" cy="362903"/>
          </a:xfrm>
          <a:prstGeom prst="rect">
            <a:avLst/>
          </a:prstGeom>
          <a:noFill/>
          <a:ln/>
        </p:spPr>
        <p:txBody>
          <a:bodyPr wrap="none" lIns="0" tIns="0" rIns="0" bIns="0" rtlCol="0" anchor="t"/>
          <a:lstStyle/>
          <a:p>
            <a:pPr algn="l" indent="0" marL="0">
              <a:lnSpc>
                <a:spcPts val="2850"/>
              </a:lnSpc>
              <a:buNone/>
            </a:pPr>
            <a:r>
              <a:rPr lang="en-US" sz="1750" dirty="0">
                <a:solidFill>
                  <a:srgbClr val="3C3939"/>
                </a:solidFill>
                <a:latin typeface="Roboto" pitchFamily="34" charset="0"/>
                <a:ea typeface="Roboto" pitchFamily="34" charset="-122"/>
                <a:cs typeface="Roboto" pitchFamily="34" charset="-120"/>
              </a:rPr>
              <a:t>88.1%</a:t>
            </a:r>
            <a:endParaRPr lang="en-US" sz="1750" dirty="0"/>
          </a:p>
        </p:txBody>
      </p:sp>
      <p:sp>
        <p:nvSpPr>
          <p:cNvPr id="14" name="Text 12"/>
          <p:cNvSpPr/>
          <p:nvPr/>
        </p:nvSpPr>
        <p:spPr>
          <a:xfrm>
            <a:off x="10151388" y="3644979"/>
            <a:ext cx="3450788" cy="725805"/>
          </a:xfrm>
          <a:prstGeom prst="rect">
            <a:avLst/>
          </a:prstGeom>
          <a:noFill/>
          <a:ln/>
        </p:spPr>
        <p:txBody>
          <a:bodyPr wrap="square" lIns="0" tIns="0" rIns="0" bIns="0" rtlCol="0" anchor="t"/>
          <a:lstStyle/>
          <a:p>
            <a:pPr algn="l" indent="0" marL="0">
              <a:lnSpc>
                <a:spcPts val="2850"/>
              </a:lnSpc>
              <a:buNone/>
            </a:pPr>
            <a:r>
              <a:rPr lang="en-US" sz="1750" dirty="0">
                <a:solidFill>
                  <a:srgbClr val="3C3939"/>
                </a:solidFill>
                <a:latin typeface="Roboto" pitchFamily="34" charset="0"/>
                <a:ea typeface="Roboto" pitchFamily="34" charset="-122"/>
                <a:cs typeface="Roboto" pitchFamily="34" charset="-120"/>
              </a:rPr>
              <a:t>High adaptability, real-time insights</a:t>
            </a:r>
            <a:endParaRPr lang="en-US" sz="1750" dirty="0"/>
          </a:p>
        </p:txBody>
      </p:sp>
      <p:sp>
        <p:nvSpPr>
          <p:cNvPr id="15" name="Shape 13"/>
          <p:cNvSpPr/>
          <p:nvPr/>
        </p:nvSpPr>
        <p:spPr>
          <a:xfrm>
            <a:off x="801410" y="4514493"/>
            <a:ext cx="13027581" cy="1013222"/>
          </a:xfrm>
          <a:prstGeom prst="rect">
            <a:avLst/>
          </a:prstGeom>
          <a:solidFill>
            <a:srgbClr val="FFFFFF">
              <a:alpha val="4000"/>
            </a:srgbClr>
          </a:solidFill>
          <a:ln/>
        </p:spPr>
      </p:sp>
      <p:sp>
        <p:nvSpPr>
          <p:cNvPr id="16" name="Text 14"/>
          <p:cNvSpPr/>
          <p:nvPr/>
        </p:nvSpPr>
        <p:spPr>
          <a:xfrm>
            <a:off x="1028462" y="4658201"/>
            <a:ext cx="3450788" cy="362903"/>
          </a:xfrm>
          <a:prstGeom prst="rect">
            <a:avLst/>
          </a:prstGeom>
          <a:noFill/>
          <a:ln/>
        </p:spPr>
        <p:txBody>
          <a:bodyPr wrap="none" lIns="0" tIns="0" rIns="0" bIns="0" rtlCol="0" anchor="t"/>
          <a:lstStyle/>
          <a:p>
            <a:pPr algn="l" indent="0" marL="0">
              <a:lnSpc>
                <a:spcPts val="2850"/>
              </a:lnSpc>
              <a:buNone/>
            </a:pPr>
            <a:r>
              <a:rPr lang="en-US" sz="1750" dirty="0">
                <a:solidFill>
                  <a:srgbClr val="3C3939"/>
                </a:solidFill>
                <a:latin typeface="Roboto" pitchFamily="34" charset="0"/>
                <a:ea typeface="Roboto" pitchFamily="34" charset="-122"/>
                <a:cs typeface="Roboto" pitchFamily="34" charset="-120"/>
              </a:rPr>
              <a:t>Customer Churn Predictor</a:t>
            </a:r>
            <a:endParaRPr lang="en-US" sz="1750" dirty="0"/>
          </a:p>
        </p:txBody>
      </p:sp>
      <p:sp>
        <p:nvSpPr>
          <p:cNvPr id="17" name="Text 15"/>
          <p:cNvSpPr/>
          <p:nvPr/>
        </p:nvSpPr>
        <p:spPr>
          <a:xfrm>
            <a:off x="4940498" y="4658201"/>
            <a:ext cx="2144197" cy="362903"/>
          </a:xfrm>
          <a:prstGeom prst="rect">
            <a:avLst/>
          </a:prstGeom>
          <a:noFill/>
          <a:ln/>
        </p:spPr>
        <p:txBody>
          <a:bodyPr wrap="none" lIns="0" tIns="0" rIns="0" bIns="0" rtlCol="0" anchor="t"/>
          <a:lstStyle/>
          <a:p>
            <a:pPr algn="l" indent="0" marL="0">
              <a:lnSpc>
                <a:spcPts val="2850"/>
              </a:lnSpc>
              <a:buNone/>
            </a:pPr>
            <a:r>
              <a:rPr lang="en-US" sz="1750" dirty="0">
                <a:solidFill>
                  <a:srgbClr val="3C3939"/>
                </a:solidFill>
                <a:latin typeface="Roboto" pitchFamily="34" charset="0"/>
                <a:ea typeface="Roboto" pitchFamily="34" charset="-122"/>
                <a:cs typeface="Roboto" pitchFamily="34" charset="-120"/>
              </a:rPr>
              <a:t>91.2%</a:t>
            </a:r>
            <a:endParaRPr lang="en-US" sz="1750" dirty="0"/>
          </a:p>
        </p:txBody>
      </p:sp>
      <p:sp>
        <p:nvSpPr>
          <p:cNvPr id="18" name="Text 16"/>
          <p:cNvSpPr/>
          <p:nvPr/>
        </p:nvSpPr>
        <p:spPr>
          <a:xfrm>
            <a:off x="7545943" y="4658201"/>
            <a:ext cx="2144197" cy="362903"/>
          </a:xfrm>
          <a:prstGeom prst="rect">
            <a:avLst/>
          </a:prstGeom>
          <a:noFill/>
          <a:ln/>
        </p:spPr>
        <p:txBody>
          <a:bodyPr wrap="none" lIns="0" tIns="0" rIns="0" bIns="0" rtlCol="0" anchor="t"/>
          <a:lstStyle/>
          <a:p>
            <a:pPr algn="l" indent="0" marL="0">
              <a:lnSpc>
                <a:spcPts val="2850"/>
              </a:lnSpc>
              <a:buNone/>
            </a:pPr>
            <a:r>
              <a:rPr lang="en-US" sz="1750" dirty="0">
                <a:solidFill>
                  <a:srgbClr val="3C3939"/>
                </a:solidFill>
                <a:latin typeface="Roboto" pitchFamily="34" charset="0"/>
                <a:ea typeface="Roboto" pitchFamily="34" charset="-122"/>
                <a:cs typeface="Roboto" pitchFamily="34" charset="-120"/>
              </a:rPr>
              <a:t>90.5%</a:t>
            </a:r>
            <a:endParaRPr lang="en-US" sz="1750" dirty="0"/>
          </a:p>
        </p:txBody>
      </p:sp>
      <p:sp>
        <p:nvSpPr>
          <p:cNvPr id="19" name="Text 17"/>
          <p:cNvSpPr/>
          <p:nvPr/>
        </p:nvSpPr>
        <p:spPr>
          <a:xfrm>
            <a:off x="10151388" y="4658201"/>
            <a:ext cx="3450788" cy="725805"/>
          </a:xfrm>
          <a:prstGeom prst="rect">
            <a:avLst/>
          </a:prstGeom>
          <a:noFill/>
          <a:ln/>
        </p:spPr>
        <p:txBody>
          <a:bodyPr wrap="square" lIns="0" tIns="0" rIns="0" bIns="0" rtlCol="0" anchor="t"/>
          <a:lstStyle/>
          <a:p>
            <a:pPr algn="l" indent="0" marL="0">
              <a:lnSpc>
                <a:spcPts val="2850"/>
              </a:lnSpc>
              <a:buNone/>
            </a:pPr>
            <a:r>
              <a:rPr lang="en-US" sz="1750" dirty="0">
                <a:solidFill>
                  <a:srgbClr val="3C3939"/>
                </a:solidFill>
                <a:latin typeface="Roboto" pitchFamily="34" charset="0"/>
                <a:ea typeface="Roboto" pitchFamily="34" charset="-122"/>
                <a:cs typeface="Roboto" pitchFamily="34" charset="-120"/>
              </a:rPr>
              <a:t>Early warning system, targeted retention</a:t>
            </a:r>
            <a:endParaRPr lang="en-US" sz="1750" dirty="0"/>
          </a:p>
        </p:txBody>
      </p:sp>
      <p:sp>
        <p:nvSpPr>
          <p:cNvPr id="20" name="Shape 18"/>
          <p:cNvSpPr/>
          <p:nvPr/>
        </p:nvSpPr>
        <p:spPr>
          <a:xfrm>
            <a:off x="801410" y="5527715"/>
            <a:ext cx="13027581" cy="1013222"/>
          </a:xfrm>
          <a:prstGeom prst="rect">
            <a:avLst/>
          </a:prstGeom>
          <a:solidFill>
            <a:srgbClr val="000000">
              <a:alpha val="4000"/>
            </a:srgbClr>
          </a:solidFill>
          <a:ln/>
        </p:spPr>
      </p:sp>
      <p:sp>
        <p:nvSpPr>
          <p:cNvPr id="21" name="Text 19"/>
          <p:cNvSpPr/>
          <p:nvPr/>
        </p:nvSpPr>
        <p:spPr>
          <a:xfrm>
            <a:off x="1028462" y="5671423"/>
            <a:ext cx="3450788" cy="362903"/>
          </a:xfrm>
          <a:prstGeom prst="rect">
            <a:avLst/>
          </a:prstGeom>
          <a:noFill/>
          <a:ln/>
        </p:spPr>
        <p:txBody>
          <a:bodyPr wrap="none" lIns="0" tIns="0" rIns="0" bIns="0" rtlCol="0" anchor="t"/>
          <a:lstStyle/>
          <a:p>
            <a:pPr algn="l" indent="0" marL="0">
              <a:lnSpc>
                <a:spcPts val="2850"/>
              </a:lnSpc>
              <a:buNone/>
            </a:pPr>
            <a:r>
              <a:rPr lang="en-US" sz="1750" dirty="0">
                <a:solidFill>
                  <a:srgbClr val="3C3939"/>
                </a:solidFill>
                <a:latin typeface="Roboto" pitchFamily="34" charset="0"/>
                <a:ea typeface="Roboto" pitchFamily="34" charset="-122"/>
                <a:cs typeface="Roboto" pitchFamily="34" charset="-120"/>
              </a:rPr>
              <a:t>Supply Chain Forecaster</a:t>
            </a:r>
            <a:endParaRPr lang="en-US" sz="1750" dirty="0"/>
          </a:p>
        </p:txBody>
      </p:sp>
      <p:sp>
        <p:nvSpPr>
          <p:cNvPr id="22" name="Text 20"/>
          <p:cNvSpPr/>
          <p:nvPr/>
        </p:nvSpPr>
        <p:spPr>
          <a:xfrm>
            <a:off x="4940498" y="5671423"/>
            <a:ext cx="2144197" cy="362903"/>
          </a:xfrm>
          <a:prstGeom prst="rect">
            <a:avLst/>
          </a:prstGeom>
          <a:noFill/>
          <a:ln/>
        </p:spPr>
        <p:txBody>
          <a:bodyPr wrap="none" lIns="0" tIns="0" rIns="0" bIns="0" rtlCol="0" anchor="t"/>
          <a:lstStyle/>
          <a:p>
            <a:pPr algn="l" indent="0" marL="0">
              <a:lnSpc>
                <a:spcPts val="2850"/>
              </a:lnSpc>
              <a:buNone/>
            </a:pPr>
            <a:r>
              <a:rPr lang="en-US" sz="1750" dirty="0">
                <a:solidFill>
                  <a:srgbClr val="3C3939"/>
                </a:solidFill>
                <a:latin typeface="Roboto" pitchFamily="34" charset="0"/>
                <a:ea typeface="Roboto" pitchFamily="34" charset="-122"/>
                <a:cs typeface="Roboto" pitchFamily="34" charset="-120"/>
              </a:rPr>
              <a:t>89.8%</a:t>
            </a:r>
            <a:endParaRPr lang="en-US" sz="1750" dirty="0"/>
          </a:p>
        </p:txBody>
      </p:sp>
      <p:sp>
        <p:nvSpPr>
          <p:cNvPr id="23" name="Text 21"/>
          <p:cNvSpPr/>
          <p:nvPr/>
        </p:nvSpPr>
        <p:spPr>
          <a:xfrm>
            <a:off x="7545943" y="5671423"/>
            <a:ext cx="2144197" cy="362903"/>
          </a:xfrm>
          <a:prstGeom prst="rect">
            <a:avLst/>
          </a:prstGeom>
          <a:noFill/>
          <a:ln/>
        </p:spPr>
        <p:txBody>
          <a:bodyPr wrap="none" lIns="0" tIns="0" rIns="0" bIns="0" rtlCol="0" anchor="t"/>
          <a:lstStyle/>
          <a:p>
            <a:pPr algn="l" indent="0" marL="0">
              <a:lnSpc>
                <a:spcPts val="2850"/>
              </a:lnSpc>
              <a:buNone/>
            </a:pPr>
            <a:r>
              <a:rPr lang="en-US" sz="1750" dirty="0">
                <a:solidFill>
                  <a:srgbClr val="3C3939"/>
                </a:solidFill>
                <a:latin typeface="Roboto" pitchFamily="34" charset="0"/>
                <a:ea typeface="Roboto" pitchFamily="34" charset="-122"/>
                <a:cs typeface="Roboto" pitchFamily="34" charset="-120"/>
              </a:rPr>
              <a:t>87.3%</a:t>
            </a:r>
            <a:endParaRPr lang="en-US" sz="1750" dirty="0"/>
          </a:p>
        </p:txBody>
      </p:sp>
      <p:sp>
        <p:nvSpPr>
          <p:cNvPr id="24" name="Text 22"/>
          <p:cNvSpPr/>
          <p:nvPr/>
        </p:nvSpPr>
        <p:spPr>
          <a:xfrm>
            <a:off x="10151388" y="5671423"/>
            <a:ext cx="3450788" cy="725805"/>
          </a:xfrm>
          <a:prstGeom prst="rect">
            <a:avLst/>
          </a:prstGeom>
          <a:noFill/>
          <a:ln/>
        </p:spPr>
        <p:txBody>
          <a:bodyPr wrap="square" lIns="0" tIns="0" rIns="0" bIns="0" rtlCol="0" anchor="t"/>
          <a:lstStyle/>
          <a:p>
            <a:pPr algn="l" indent="0" marL="0">
              <a:lnSpc>
                <a:spcPts val="2850"/>
              </a:lnSpc>
              <a:buNone/>
            </a:pPr>
            <a:r>
              <a:rPr lang="en-US" sz="1750" dirty="0">
                <a:solidFill>
                  <a:srgbClr val="3C3939"/>
                </a:solidFill>
                <a:latin typeface="Roboto" pitchFamily="34" charset="0"/>
                <a:ea typeface="Roboto" pitchFamily="34" charset="-122"/>
                <a:cs typeface="Roboto" pitchFamily="34" charset="-120"/>
              </a:rPr>
              <a:t>Optimized inventory, reduced waste</a:t>
            </a:r>
            <a:endParaRPr lang="en-US" sz="1750" dirty="0"/>
          </a:p>
        </p:txBody>
      </p:sp>
      <p:sp>
        <p:nvSpPr>
          <p:cNvPr id="25" name="Text 23"/>
          <p:cNvSpPr/>
          <p:nvPr/>
        </p:nvSpPr>
        <p:spPr>
          <a:xfrm>
            <a:off x="793790" y="6803708"/>
            <a:ext cx="13042821" cy="725805"/>
          </a:xfrm>
          <a:prstGeom prst="rect">
            <a:avLst/>
          </a:prstGeom>
          <a:noFill/>
          <a:ln/>
        </p:spPr>
        <p:txBody>
          <a:bodyPr wrap="square" lIns="0" tIns="0" rIns="0" bIns="0" rtlCol="0" anchor="t"/>
          <a:lstStyle/>
          <a:p>
            <a:pPr algn="l" indent="0" marL="0">
              <a:lnSpc>
                <a:spcPts val="2850"/>
              </a:lnSpc>
              <a:buNone/>
            </a:pPr>
            <a:r>
              <a:rPr lang="en-US" sz="1750" dirty="0">
                <a:solidFill>
                  <a:srgbClr val="3C3939"/>
                </a:solidFill>
                <a:latin typeface="Roboto" pitchFamily="34" charset="0"/>
                <a:ea typeface="Roboto" pitchFamily="34" charset="-122"/>
                <a:cs typeface="Roboto" pitchFamily="34" charset="-120"/>
              </a:rPr>
              <a:t>These models represent a significant advancement in our analytical capabilities, providing robust tools for strategic decision-making.</a:t>
            </a:r>
            <a:endParaRPr lang="en-US" sz="175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439269"/>
          </a:xfrm>
          <a:prstGeom prst="rect">
            <a:avLst/>
          </a:prstGeom>
        </p:spPr>
      </p:pic>
      <p:pic>
        <p:nvPicPr>
          <p:cNvPr id="3" name="Image 1" descr="preencoded.png">    </p:cNvPr>
          <p:cNvPicPr>
            <a:picLocks noChangeAspect="1"/>
          </p:cNvPicPr>
          <p:nvPr/>
        </p:nvPicPr>
        <p:blipFill>
          <a:blip r:embed="rId2"/>
          <a:stretch>
            <a:fillRect/>
          </a:stretch>
        </p:blipFill>
        <p:spPr>
          <a:xfrm>
            <a:off x="9385578" y="3405545"/>
            <a:ext cx="5003125" cy="1628180"/>
          </a:xfrm>
          <a:prstGeom prst="rect">
            <a:avLst/>
          </a:prstGeom>
        </p:spPr>
      </p:pic>
      <p:sp>
        <p:nvSpPr>
          <p:cNvPr id="4" name="Text 0"/>
          <p:cNvSpPr/>
          <p:nvPr/>
        </p:nvSpPr>
        <p:spPr>
          <a:xfrm>
            <a:off x="676037" y="531257"/>
            <a:ext cx="7791926" cy="1207294"/>
          </a:xfrm>
          <a:prstGeom prst="rect">
            <a:avLst/>
          </a:prstGeom>
          <a:noFill/>
          <a:ln/>
        </p:spPr>
        <p:txBody>
          <a:bodyPr wrap="square" lIns="0" tIns="0" rIns="0" bIns="0" rtlCol="0" anchor="t"/>
          <a:lstStyle/>
          <a:p>
            <a:pPr algn="l" indent="0" marL="0">
              <a:lnSpc>
                <a:spcPts val="4750"/>
              </a:lnSpc>
              <a:buNone/>
            </a:pPr>
            <a:r>
              <a:rPr lang="en-US" sz="3800" dirty="0">
                <a:solidFill>
                  <a:srgbClr val="1B1B27"/>
                </a:solidFill>
                <a:latin typeface="Raleway" pitchFamily="34" charset="0"/>
                <a:ea typeface="Raleway" pitchFamily="34" charset="-122"/>
                <a:cs typeface="Raleway" pitchFamily="34" charset="-120"/>
              </a:rPr>
              <a:t>Trade-Off Analysis: Balancing Performance and Resources</a:t>
            </a:r>
            <a:endParaRPr lang="en-US" sz="3800" dirty="0"/>
          </a:p>
        </p:txBody>
      </p:sp>
      <p:sp>
        <p:nvSpPr>
          <p:cNvPr id="5" name="Text 1"/>
          <p:cNvSpPr/>
          <p:nvPr/>
        </p:nvSpPr>
        <p:spPr>
          <a:xfrm>
            <a:off x="676037" y="2028230"/>
            <a:ext cx="7791926" cy="927259"/>
          </a:xfrm>
          <a:prstGeom prst="rect">
            <a:avLst/>
          </a:prstGeom>
          <a:noFill/>
          <a:ln/>
        </p:spPr>
        <p:txBody>
          <a:bodyPr wrap="square" lIns="0" tIns="0" rIns="0" bIns="0" rtlCol="0" anchor="t"/>
          <a:lstStyle/>
          <a:p>
            <a:pPr algn="l" indent="0" marL="0">
              <a:lnSpc>
                <a:spcPts val="2400"/>
              </a:lnSpc>
              <a:buNone/>
            </a:pPr>
            <a:r>
              <a:rPr lang="en-US" sz="1500" dirty="0">
                <a:solidFill>
                  <a:srgbClr val="3C3939"/>
                </a:solidFill>
                <a:latin typeface="Roboto" pitchFamily="34" charset="0"/>
                <a:ea typeface="Roboto" pitchFamily="34" charset="-122"/>
                <a:cs typeface="Roboto" pitchFamily="34" charset="-120"/>
              </a:rPr>
              <a:t>Selecting the right model involves careful consideration of various trade-offs. This diagram illustrates where each model stands in terms of computational complexity and predictive power.</a:t>
            </a:r>
            <a:endParaRPr lang="en-US" sz="1500" dirty="0"/>
          </a:p>
        </p:txBody>
      </p:sp>
      <p:pic>
        <p:nvPicPr>
          <p:cNvPr id="6" name="Image 2" descr="preencoded.png">    </p:cNvPr>
          <p:cNvPicPr>
            <a:picLocks noChangeAspect="1"/>
          </p:cNvPicPr>
          <p:nvPr/>
        </p:nvPicPr>
        <p:blipFill>
          <a:blip r:embed="rId3"/>
          <a:stretch>
            <a:fillRect/>
          </a:stretch>
        </p:blipFill>
        <p:spPr>
          <a:xfrm>
            <a:off x="676037" y="3172778"/>
            <a:ext cx="7791926" cy="3899773"/>
          </a:xfrm>
          <a:prstGeom prst="rect">
            <a:avLst/>
          </a:prstGeom>
        </p:spPr>
      </p:pic>
      <p:sp>
        <p:nvSpPr>
          <p:cNvPr id="7" name="Text 2"/>
          <p:cNvSpPr/>
          <p:nvPr/>
        </p:nvSpPr>
        <p:spPr>
          <a:xfrm>
            <a:off x="711147" y="4739790"/>
            <a:ext cx="1463388" cy="656773"/>
          </a:xfrm>
          <a:prstGeom prst="rect">
            <a:avLst/>
          </a:prstGeom>
          <a:noFill/>
          <a:ln/>
        </p:spPr>
        <p:txBody>
          <a:bodyPr wrap="square" lIns="0" tIns="0" rIns="0" bIns="0" rtlCol="0" anchor="t"/>
          <a:lstStyle/>
          <a:p>
            <a:pPr algn="ctr" indent="0" marL="0">
              <a:lnSpc>
                <a:spcPts val="1650"/>
              </a:lnSpc>
              <a:buNone/>
            </a:pPr>
            <a:r>
              <a:rPr lang="en-US" sz="1350" dirty="0">
                <a:solidFill>
                  <a:srgbClr val="3C3939"/>
                </a:solidFill>
                <a:latin typeface="Raleway" pitchFamily="34" charset="0"/>
                <a:ea typeface="Raleway" pitchFamily="34" charset="-122"/>
                <a:cs typeface="Raleway" pitchFamily="34" charset="-120"/>
              </a:rPr>
              <a:t>Low Computational Complexity</a:t>
            </a:r>
            <a:endParaRPr lang="en-US" sz="1350" dirty="0"/>
          </a:p>
        </p:txBody>
      </p:sp>
      <p:sp>
        <p:nvSpPr>
          <p:cNvPr id="8" name="Text 3"/>
          <p:cNvSpPr/>
          <p:nvPr/>
        </p:nvSpPr>
        <p:spPr>
          <a:xfrm>
            <a:off x="3698005" y="6740515"/>
            <a:ext cx="1751395" cy="218924"/>
          </a:xfrm>
          <a:prstGeom prst="rect">
            <a:avLst/>
          </a:prstGeom>
          <a:noFill/>
          <a:ln/>
        </p:spPr>
        <p:txBody>
          <a:bodyPr wrap="none" lIns="0" tIns="0" rIns="0" bIns="0" rtlCol="0" anchor="t"/>
          <a:lstStyle/>
          <a:p>
            <a:pPr algn="ctr" indent="0" marL="0">
              <a:lnSpc>
                <a:spcPts val="1650"/>
              </a:lnSpc>
              <a:buNone/>
            </a:pPr>
            <a:r>
              <a:rPr lang="en-US" sz="1350" dirty="0">
                <a:solidFill>
                  <a:srgbClr val="3C3939"/>
                </a:solidFill>
                <a:latin typeface="Raleway" pitchFamily="34" charset="0"/>
                <a:ea typeface="Raleway" pitchFamily="34" charset="-122"/>
                <a:cs typeface="Raleway" pitchFamily="34" charset="-120"/>
              </a:rPr>
              <a:t>Low Predictive Power</a:t>
            </a:r>
            <a:endParaRPr lang="en-US" sz="1350" dirty="0"/>
          </a:p>
        </p:txBody>
      </p:sp>
      <p:sp>
        <p:nvSpPr>
          <p:cNvPr id="9" name="Text 4"/>
          <p:cNvSpPr/>
          <p:nvPr/>
        </p:nvSpPr>
        <p:spPr>
          <a:xfrm>
            <a:off x="6961681" y="4739790"/>
            <a:ext cx="1463388" cy="656773"/>
          </a:xfrm>
          <a:prstGeom prst="rect">
            <a:avLst/>
          </a:prstGeom>
          <a:noFill/>
          <a:ln/>
        </p:spPr>
        <p:txBody>
          <a:bodyPr wrap="square" lIns="0" tIns="0" rIns="0" bIns="0" rtlCol="0" anchor="t"/>
          <a:lstStyle/>
          <a:p>
            <a:pPr algn="ctr" indent="0" marL="0">
              <a:lnSpc>
                <a:spcPts val="1650"/>
              </a:lnSpc>
              <a:buNone/>
            </a:pPr>
            <a:r>
              <a:rPr lang="en-US" sz="1350" dirty="0">
                <a:solidFill>
                  <a:srgbClr val="3C3939"/>
                </a:solidFill>
                <a:latin typeface="Raleway" pitchFamily="34" charset="0"/>
                <a:ea typeface="Raleway" pitchFamily="34" charset="-122"/>
                <a:cs typeface="Raleway" pitchFamily="34" charset="-120"/>
              </a:rPr>
              <a:t>High Computational Complexity</a:t>
            </a:r>
            <a:endParaRPr lang="en-US" sz="1350" dirty="0"/>
          </a:p>
        </p:txBody>
      </p:sp>
      <p:sp>
        <p:nvSpPr>
          <p:cNvPr id="10" name="Text 5"/>
          <p:cNvSpPr/>
          <p:nvPr/>
        </p:nvSpPr>
        <p:spPr>
          <a:xfrm>
            <a:off x="3678180" y="3332836"/>
            <a:ext cx="1782410" cy="218924"/>
          </a:xfrm>
          <a:prstGeom prst="rect">
            <a:avLst/>
          </a:prstGeom>
          <a:noFill/>
          <a:ln/>
        </p:spPr>
        <p:txBody>
          <a:bodyPr wrap="none" lIns="0" tIns="0" rIns="0" bIns="0" rtlCol="0" anchor="t"/>
          <a:lstStyle/>
          <a:p>
            <a:pPr algn="ctr" indent="0" marL="0">
              <a:lnSpc>
                <a:spcPts val="1650"/>
              </a:lnSpc>
              <a:buNone/>
            </a:pPr>
            <a:r>
              <a:rPr lang="en-US" sz="1350" dirty="0">
                <a:solidFill>
                  <a:srgbClr val="3C3939"/>
                </a:solidFill>
                <a:latin typeface="Raleway" pitchFamily="34" charset="0"/>
                <a:ea typeface="Raleway" pitchFamily="34" charset="-122"/>
                <a:cs typeface="Raleway" pitchFamily="34" charset="-120"/>
              </a:rPr>
              <a:t>High Predictive Power</a:t>
            </a:r>
            <a:endParaRPr lang="en-US" sz="1350" dirty="0"/>
          </a:p>
        </p:txBody>
      </p:sp>
      <p:sp>
        <p:nvSpPr>
          <p:cNvPr id="11" name="Text 6"/>
          <p:cNvSpPr/>
          <p:nvPr/>
        </p:nvSpPr>
        <p:spPr>
          <a:xfrm>
            <a:off x="2859525" y="5961388"/>
            <a:ext cx="1502308" cy="175140"/>
          </a:xfrm>
          <a:prstGeom prst="rect">
            <a:avLst/>
          </a:prstGeom>
          <a:noFill/>
          <a:ln/>
        </p:spPr>
        <p:txBody>
          <a:bodyPr wrap="none" lIns="0" tIns="0" rIns="0" bIns="0" rtlCol="0" anchor="t"/>
          <a:lstStyle/>
          <a:p>
            <a:pPr algn="ctr" indent="0" marL="0">
              <a:lnSpc>
                <a:spcPts val="1350"/>
              </a:lnSpc>
              <a:buNone/>
            </a:pPr>
            <a:r>
              <a:rPr lang="en-US" sz="1050" dirty="0">
                <a:solidFill>
                  <a:srgbClr val="3C3939"/>
                </a:solidFill>
                <a:latin typeface="Roboto" pitchFamily="34" charset="0"/>
                <a:ea typeface="Roboto" pitchFamily="34" charset="-122"/>
                <a:cs typeface="Roboto" pitchFamily="34" charset="-120"/>
              </a:rPr>
              <a:t>Deep Neural Networks</a:t>
            </a:r>
            <a:endParaRPr lang="en-US" sz="1050" dirty="0"/>
          </a:p>
        </p:txBody>
      </p:sp>
      <p:pic>
        <p:nvPicPr>
          <p:cNvPr id="12" name="Image 3" descr="preencoded.png">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455972" y="5402158"/>
            <a:ext cx="217951" cy="217951"/>
          </a:xfrm>
          <a:prstGeom prst="rect">
            <a:avLst/>
          </a:prstGeom>
        </p:spPr>
      </p:pic>
      <p:sp>
        <p:nvSpPr>
          <p:cNvPr id="13" name="Text 7"/>
          <p:cNvSpPr/>
          <p:nvPr/>
        </p:nvSpPr>
        <p:spPr>
          <a:xfrm>
            <a:off x="4922279" y="5881602"/>
            <a:ext cx="1502308" cy="350279"/>
          </a:xfrm>
          <a:prstGeom prst="rect">
            <a:avLst/>
          </a:prstGeom>
          <a:noFill/>
          <a:ln/>
        </p:spPr>
        <p:txBody>
          <a:bodyPr wrap="square" lIns="0" tIns="0" rIns="0" bIns="0" rtlCol="0" anchor="t"/>
          <a:lstStyle/>
          <a:p>
            <a:pPr algn="ctr" indent="0" marL="0">
              <a:lnSpc>
                <a:spcPts val="1350"/>
              </a:lnSpc>
              <a:buNone/>
            </a:pPr>
            <a:r>
              <a:rPr lang="en-US" sz="1050" dirty="0">
                <a:solidFill>
                  <a:srgbClr val="3C3939"/>
                </a:solidFill>
                <a:latin typeface="Roboto" pitchFamily="34" charset="0"/>
                <a:ea typeface="Roboto" pitchFamily="34" charset="-122"/>
                <a:cs typeface="Roboto" pitchFamily="34" charset="-120"/>
              </a:rPr>
              <a:t>Regularized Logistic Regression</a:t>
            </a:r>
            <a:endParaRPr lang="en-US" sz="1050" dirty="0"/>
          </a:p>
        </p:txBody>
      </p:sp>
      <p:pic>
        <p:nvPicPr>
          <p:cNvPr id="14" name="Image 4" descr="preencoded.png">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564457" y="5406779"/>
            <a:ext cx="217951" cy="217951"/>
          </a:xfrm>
          <a:prstGeom prst="rect">
            <a:avLst/>
          </a:prstGeom>
        </p:spPr>
      </p:pic>
      <p:sp>
        <p:nvSpPr>
          <p:cNvPr id="15" name="Text 8"/>
          <p:cNvSpPr/>
          <p:nvPr/>
        </p:nvSpPr>
        <p:spPr>
          <a:xfrm>
            <a:off x="4922279" y="4441566"/>
            <a:ext cx="1502308" cy="350279"/>
          </a:xfrm>
          <a:prstGeom prst="rect">
            <a:avLst/>
          </a:prstGeom>
          <a:noFill/>
          <a:ln/>
        </p:spPr>
        <p:txBody>
          <a:bodyPr wrap="square" lIns="0" tIns="0" rIns="0" bIns="0" rtlCol="0" anchor="t"/>
          <a:lstStyle/>
          <a:p>
            <a:pPr algn="ctr" indent="0" marL="0">
              <a:lnSpc>
                <a:spcPts val="1350"/>
              </a:lnSpc>
              <a:buNone/>
            </a:pPr>
            <a:r>
              <a:rPr lang="en-US" sz="1050" dirty="0">
                <a:solidFill>
                  <a:srgbClr val="3C3939"/>
                </a:solidFill>
                <a:latin typeface="Roboto" pitchFamily="34" charset="0"/>
                <a:ea typeface="Roboto" pitchFamily="34" charset="-122"/>
                <a:cs typeface="Roboto" pitchFamily="34" charset="-120"/>
              </a:rPr>
              <a:t>Ensembles (Random Forest)</a:t>
            </a:r>
            <a:endParaRPr lang="en-US" sz="1050" dirty="0"/>
          </a:p>
        </p:txBody>
      </p:sp>
      <p:pic>
        <p:nvPicPr>
          <p:cNvPr id="16" name="Image 5" descr="preencoded.png">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564457" y="3966743"/>
            <a:ext cx="217951" cy="217951"/>
          </a:xfrm>
          <a:prstGeom prst="rect">
            <a:avLst/>
          </a:prstGeom>
        </p:spPr>
      </p:pic>
      <p:sp>
        <p:nvSpPr>
          <p:cNvPr id="17" name="Text 9"/>
          <p:cNvSpPr/>
          <p:nvPr/>
        </p:nvSpPr>
        <p:spPr>
          <a:xfrm>
            <a:off x="2812821" y="4529136"/>
            <a:ext cx="1502308" cy="175140"/>
          </a:xfrm>
          <a:prstGeom prst="rect">
            <a:avLst/>
          </a:prstGeom>
          <a:noFill/>
          <a:ln/>
        </p:spPr>
        <p:txBody>
          <a:bodyPr wrap="none" lIns="0" tIns="0" rIns="0" bIns="0" rtlCol="0" anchor="t"/>
          <a:lstStyle/>
          <a:p>
            <a:pPr algn="ctr" indent="0" marL="0">
              <a:lnSpc>
                <a:spcPts val="1350"/>
              </a:lnSpc>
              <a:buNone/>
            </a:pPr>
            <a:r>
              <a:rPr lang="en-US" sz="1050" dirty="0">
                <a:solidFill>
                  <a:srgbClr val="3C3939"/>
                </a:solidFill>
                <a:latin typeface="Roboto" pitchFamily="34" charset="0"/>
                <a:ea typeface="Roboto" pitchFamily="34" charset="-122"/>
                <a:cs typeface="Roboto" pitchFamily="34" charset="-120"/>
              </a:rPr>
              <a:t>Simple Linear Models</a:t>
            </a:r>
            <a:endParaRPr lang="en-US" sz="1050" dirty="0"/>
          </a:p>
        </p:txBody>
      </p:sp>
      <p:pic>
        <p:nvPicPr>
          <p:cNvPr id="18" name="Image 6" descr="preencoded.png">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454999" y="3966743"/>
            <a:ext cx="217951" cy="217951"/>
          </a:xfrm>
          <a:prstGeom prst="rect">
            <a:avLst/>
          </a:prstGeom>
        </p:spPr>
      </p:pic>
      <p:sp>
        <p:nvSpPr>
          <p:cNvPr id="19" name="Text 10"/>
          <p:cNvSpPr/>
          <p:nvPr/>
        </p:nvSpPr>
        <p:spPr>
          <a:xfrm>
            <a:off x="676037" y="7289840"/>
            <a:ext cx="7791926" cy="618173"/>
          </a:xfrm>
          <a:prstGeom prst="rect">
            <a:avLst/>
          </a:prstGeom>
          <a:noFill/>
          <a:ln/>
        </p:spPr>
        <p:txBody>
          <a:bodyPr wrap="square" lIns="0" tIns="0" rIns="0" bIns="0" rtlCol="0" anchor="t"/>
          <a:lstStyle/>
          <a:p>
            <a:pPr algn="l" indent="0" marL="0">
              <a:lnSpc>
                <a:spcPts val="2400"/>
              </a:lnSpc>
              <a:buNone/>
            </a:pPr>
            <a:r>
              <a:rPr lang="en-US" sz="1500" dirty="0">
                <a:solidFill>
                  <a:srgbClr val="3C3939"/>
                </a:solidFill>
                <a:latin typeface="Roboto" pitchFamily="34" charset="0"/>
                <a:ea typeface="Roboto" pitchFamily="34" charset="-122"/>
                <a:cs typeface="Roboto" pitchFamily="34" charset="-120"/>
              </a:rPr>
              <a:t>Understanding these trade-offs allows us to make informed decisions that align with our strategic objectives and available resources.</a:t>
            </a:r>
            <a:endParaRPr lang="en-US" sz="150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2165747"/>
            <a:ext cx="5670590" cy="708779"/>
          </a:xfrm>
          <a:prstGeom prst="rect">
            <a:avLst/>
          </a:prstGeom>
          <a:noFill/>
          <a:ln/>
        </p:spPr>
        <p:txBody>
          <a:bodyPr wrap="none" lIns="0" tIns="0" rIns="0" bIns="0" rtlCol="0" anchor="t"/>
          <a:lstStyle/>
          <a:p>
            <a:pPr algn="l" indent="0" marL="0">
              <a:lnSpc>
                <a:spcPts val="5550"/>
              </a:lnSpc>
              <a:buNone/>
            </a:pPr>
            <a:r>
              <a:rPr lang="en-US" sz="4450" dirty="0">
                <a:solidFill>
                  <a:srgbClr val="1B1B27"/>
                </a:solidFill>
                <a:latin typeface="Raleway" pitchFamily="34" charset="0"/>
                <a:ea typeface="Raleway" pitchFamily="34" charset="-122"/>
                <a:cs typeface="Raleway" pitchFamily="34" charset="-120"/>
              </a:rPr>
              <a:t>Q&amp;A and Next Steps</a:t>
            </a:r>
            <a:endParaRPr lang="en-US" sz="4450" dirty="0"/>
          </a:p>
        </p:txBody>
      </p:sp>
      <p:sp>
        <p:nvSpPr>
          <p:cNvPr id="4" name="Text 1"/>
          <p:cNvSpPr/>
          <p:nvPr/>
        </p:nvSpPr>
        <p:spPr>
          <a:xfrm>
            <a:off x="6280190" y="3214688"/>
            <a:ext cx="7556421" cy="1088708"/>
          </a:xfrm>
          <a:prstGeom prst="rect">
            <a:avLst/>
          </a:prstGeom>
          <a:noFill/>
          <a:ln/>
        </p:spPr>
        <p:txBody>
          <a:bodyPr wrap="square" lIns="0" tIns="0" rIns="0" bIns="0" rtlCol="0" anchor="t"/>
          <a:lstStyle/>
          <a:p>
            <a:pPr algn="l" indent="0" marL="0">
              <a:lnSpc>
                <a:spcPts val="2850"/>
              </a:lnSpc>
              <a:buNone/>
            </a:pPr>
            <a:r>
              <a:rPr lang="en-US" sz="1750" dirty="0">
                <a:solidFill>
                  <a:srgbClr val="3C3939"/>
                </a:solidFill>
                <a:latin typeface="Roboto" pitchFamily="34" charset="0"/>
                <a:ea typeface="Roboto" pitchFamily="34" charset="-122"/>
                <a:cs typeface="Roboto" pitchFamily="34" charset="-120"/>
              </a:rPr>
              <a:t>Thank you for your time and attention. We welcome your questions and look forward to discussing how these insights can drive our collective success.</a:t>
            </a:r>
            <a:endParaRPr lang="en-US" sz="1750" dirty="0"/>
          </a:p>
        </p:txBody>
      </p:sp>
      <p:sp>
        <p:nvSpPr>
          <p:cNvPr id="5" name="Text 2"/>
          <p:cNvSpPr/>
          <p:nvPr/>
        </p:nvSpPr>
        <p:spPr>
          <a:xfrm>
            <a:off x="6280190" y="4643557"/>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1B1B27"/>
                </a:solidFill>
                <a:latin typeface="Raleway" pitchFamily="34" charset="0"/>
                <a:ea typeface="Raleway" pitchFamily="34" charset="-122"/>
                <a:cs typeface="Raleway" pitchFamily="34" charset="-120"/>
              </a:rPr>
              <a:t>Your Questions</a:t>
            </a:r>
            <a:endParaRPr lang="en-US" sz="2200" dirty="0"/>
          </a:p>
        </p:txBody>
      </p:sp>
      <p:sp>
        <p:nvSpPr>
          <p:cNvPr id="6" name="Text 3"/>
          <p:cNvSpPr/>
          <p:nvPr/>
        </p:nvSpPr>
        <p:spPr>
          <a:xfrm>
            <a:off x="6280190" y="5338048"/>
            <a:ext cx="7556421" cy="725805"/>
          </a:xfrm>
          <a:prstGeom prst="rect">
            <a:avLst/>
          </a:prstGeom>
          <a:noFill/>
          <a:ln/>
        </p:spPr>
        <p:txBody>
          <a:bodyPr wrap="square" lIns="0" tIns="0" rIns="0" bIns="0" rtlCol="0" anchor="t"/>
          <a:lstStyle/>
          <a:p>
            <a:pPr algn="l" indent="0" marL="0">
              <a:lnSpc>
                <a:spcPts val="2850"/>
              </a:lnSpc>
              <a:buNone/>
            </a:pPr>
            <a:r>
              <a:rPr lang="en-US" sz="1750" dirty="0">
                <a:solidFill>
                  <a:srgbClr val="3C3939"/>
                </a:solidFill>
                <a:latin typeface="Roboto" pitchFamily="34" charset="0"/>
                <a:ea typeface="Roboto" pitchFamily="34" charset="-122"/>
                <a:cs typeface="Roboto" pitchFamily="34" charset="-120"/>
              </a:rPr>
              <a:t>Please feel free to ask any questions you may have regarding our analysis and recommendations.</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13167360" y="0"/>
            <a:ext cx="1463040" cy="8229600"/>
          </a:xfrm>
          <a:prstGeom prst="rect">
            <a:avLst/>
          </a:prstGeom>
        </p:spPr>
      </p:pic>
      <p:sp>
        <p:nvSpPr>
          <p:cNvPr id="3" name="Text 0"/>
          <p:cNvSpPr/>
          <p:nvPr/>
        </p:nvSpPr>
        <p:spPr>
          <a:xfrm>
            <a:off x="732473" y="577334"/>
            <a:ext cx="11702415" cy="1308021"/>
          </a:xfrm>
          <a:prstGeom prst="rect">
            <a:avLst/>
          </a:prstGeom>
          <a:noFill/>
          <a:ln/>
        </p:spPr>
        <p:txBody>
          <a:bodyPr wrap="square" lIns="0" tIns="0" rIns="0" bIns="0" rtlCol="0" anchor="t"/>
          <a:lstStyle/>
          <a:p>
            <a:pPr algn="l" indent="0" marL="0">
              <a:lnSpc>
                <a:spcPts val="5150"/>
              </a:lnSpc>
              <a:buNone/>
            </a:pPr>
            <a:r>
              <a:rPr lang="en-US" sz="4100" dirty="0">
                <a:solidFill>
                  <a:srgbClr val="1B1B27"/>
                </a:solidFill>
                <a:latin typeface="Raleway" pitchFamily="34" charset="0"/>
                <a:ea typeface="Raleway" pitchFamily="34" charset="-122"/>
                <a:cs typeface="Raleway" pitchFamily="34" charset="-120"/>
              </a:rPr>
              <a:t>The project aims to detect fraudulent healthcare providers</a:t>
            </a:r>
            <a:endParaRPr lang="en-US" sz="4100" dirty="0"/>
          </a:p>
        </p:txBody>
      </p:sp>
      <p:sp>
        <p:nvSpPr>
          <p:cNvPr id="4" name="Text 1"/>
          <p:cNvSpPr/>
          <p:nvPr/>
        </p:nvSpPr>
        <p:spPr>
          <a:xfrm>
            <a:off x="732473" y="2199203"/>
            <a:ext cx="11702415" cy="669608"/>
          </a:xfrm>
          <a:prstGeom prst="rect">
            <a:avLst/>
          </a:prstGeom>
          <a:noFill/>
          <a:ln/>
        </p:spPr>
        <p:txBody>
          <a:bodyPr wrap="square" lIns="0" tIns="0" rIns="0" bIns="0" rtlCol="0" anchor="t"/>
          <a:lstStyle/>
          <a:p>
            <a:pPr algn="l" indent="0" marL="0">
              <a:lnSpc>
                <a:spcPts val="2600"/>
              </a:lnSpc>
              <a:buNone/>
            </a:pPr>
            <a:r>
              <a:rPr lang="en-US" sz="1600" dirty="0">
                <a:solidFill>
                  <a:srgbClr val="3C3939"/>
                </a:solidFill>
                <a:latin typeface="Roboto" pitchFamily="34" charset="0"/>
                <a:ea typeface="Roboto" pitchFamily="34" charset="-122"/>
                <a:cs typeface="Roboto" pitchFamily="34" charset="-120"/>
              </a:rPr>
              <a:t>The project aims to detect fraudulent healthcare providers by using machine learning to identify suspicious patterns that humans or rule-based systems often miss. This helps reduce financial losses and improve the accuracy of fraud detection</a:t>
            </a:r>
            <a:endParaRPr lang="en-US" sz="1600" dirty="0"/>
          </a:p>
        </p:txBody>
      </p:sp>
      <p:sp>
        <p:nvSpPr>
          <p:cNvPr id="5" name="Shape 2"/>
          <p:cNvSpPr/>
          <p:nvPr/>
        </p:nvSpPr>
        <p:spPr>
          <a:xfrm>
            <a:off x="732473" y="3104198"/>
            <a:ext cx="3761303" cy="4547949"/>
          </a:xfrm>
          <a:prstGeom prst="roundRect">
            <a:avLst>
              <a:gd name="adj" fmla="val 2337"/>
            </a:avLst>
          </a:prstGeom>
          <a:solidFill>
            <a:srgbClr val="E1E1EA"/>
          </a:solidFill>
          <a:ln w="7620">
            <a:solidFill>
              <a:srgbClr val="C7C7D0"/>
            </a:solidFill>
            <a:prstDash val="solid"/>
          </a:ln>
        </p:spPr>
      </p:sp>
      <p:sp>
        <p:nvSpPr>
          <p:cNvPr id="6" name="Shape 3"/>
          <p:cNvSpPr/>
          <p:nvPr/>
        </p:nvSpPr>
        <p:spPr>
          <a:xfrm>
            <a:off x="949285" y="3321010"/>
            <a:ext cx="627817" cy="627817"/>
          </a:xfrm>
          <a:prstGeom prst="roundRect">
            <a:avLst>
              <a:gd name="adj" fmla="val 14563297"/>
            </a:avLst>
          </a:prstGeom>
          <a:solidFill>
            <a:srgbClr val="1B1B27"/>
          </a:solidFill>
          <a:ln/>
        </p:spPr>
      </p:sp>
      <p:pic>
        <p:nvPicPr>
          <p:cNvPr id="7" name="Image 1" descr="preencoded.pn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21926" y="3493532"/>
            <a:ext cx="282535" cy="282535"/>
          </a:xfrm>
          <a:prstGeom prst="rect">
            <a:avLst/>
          </a:prstGeom>
        </p:spPr>
      </p:pic>
      <p:sp>
        <p:nvSpPr>
          <p:cNvPr id="8" name="Text 4"/>
          <p:cNvSpPr/>
          <p:nvPr/>
        </p:nvSpPr>
        <p:spPr>
          <a:xfrm>
            <a:off x="949285" y="4158020"/>
            <a:ext cx="2616279" cy="326946"/>
          </a:xfrm>
          <a:prstGeom prst="rect">
            <a:avLst/>
          </a:prstGeom>
          <a:noFill/>
          <a:ln/>
        </p:spPr>
        <p:txBody>
          <a:bodyPr wrap="none" lIns="0" tIns="0" rIns="0" bIns="0" rtlCol="0" anchor="t"/>
          <a:lstStyle/>
          <a:p>
            <a:pPr algn="l" indent="0" marL="0">
              <a:lnSpc>
                <a:spcPts val="2550"/>
              </a:lnSpc>
              <a:buNone/>
            </a:pPr>
            <a:r>
              <a:rPr lang="en-US" sz="2050" dirty="0">
                <a:solidFill>
                  <a:srgbClr val="3C3939"/>
                </a:solidFill>
                <a:latin typeface="Raleway" pitchFamily="34" charset="0"/>
                <a:ea typeface="Raleway" pitchFamily="34" charset="-122"/>
                <a:cs typeface="Raleway" pitchFamily="34" charset="-120"/>
              </a:rPr>
              <a:t>Challenges </a:t>
            </a:r>
            <a:endParaRPr lang="en-US" sz="2050" dirty="0"/>
          </a:p>
        </p:txBody>
      </p:sp>
      <p:sp>
        <p:nvSpPr>
          <p:cNvPr id="9" name="Text 5"/>
          <p:cNvSpPr/>
          <p:nvPr/>
        </p:nvSpPr>
        <p:spPr>
          <a:xfrm>
            <a:off x="949285" y="4610457"/>
            <a:ext cx="3327678" cy="669608"/>
          </a:xfrm>
          <a:prstGeom prst="rect">
            <a:avLst/>
          </a:prstGeom>
          <a:noFill/>
          <a:ln/>
        </p:spPr>
        <p:txBody>
          <a:bodyPr wrap="square" lIns="0" tIns="0" rIns="0" bIns="0" rtlCol="0" anchor="t"/>
          <a:lstStyle/>
          <a:p>
            <a:pPr algn="l" marL="342900" indent="-342900">
              <a:lnSpc>
                <a:spcPts val="2600"/>
              </a:lnSpc>
              <a:buSzPct val="100000"/>
              <a:buChar char="•"/>
            </a:pPr>
            <a:r>
              <a:rPr lang="en-US" sz="1600" dirty="0">
                <a:solidFill>
                  <a:srgbClr val="3C3939"/>
                </a:solidFill>
                <a:latin typeface="Roboto" pitchFamily="34" charset="0"/>
                <a:ea typeface="Roboto" pitchFamily="34" charset="-122"/>
                <a:cs typeface="Roboto" pitchFamily="34" charset="-120"/>
              </a:rPr>
              <a:t>Class Imbalance: Only 10% fraudulent providers.</a:t>
            </a:r>
            <a:endParaRPr lang="en-US" sz="1600" dirty="0"/>
          </a:p>
        </p:txBody>
      </p:sp>
      <p:sp>
        <p:nvSpPr>
          <p:cNvPr id="10" name="Text 6"/>
          <p:cNvSpPr/>
          <p:nvPr/>
        </p:nvSpPr>
        <p:spPr>
          <a:xfrm>
            <a:off x="949285" y="5353288"/>
            <a:ext cx="3327678" cy="1004411"/>
          </a:xfrm>
          <a:prstGeom prst="rect">
            <a:avLst/>
          </a:prstGeom>
          <a:noFill/>
          <a:ln/>
        </p:spPr>
        <p:txBody>
          <a:bodyPr wrap="square" lIns="0" tIns="0" rIns="0" bIns="0" rtlCol="0" anchor="t"/>
          <a:lstStyle/>
          <a:p>
            <a:pPr algn="l" marL="342900" indent="-342900">
              <a:lnSpc>
                <a:spcPts val="2600"/>
              </a:lnSpc>
              <a:buSzPct val="100000"/>
              <a:buChar char="•"/>
            </a:pPr>
            <a:r>
              <a:rPr lang="en-US" sz="1600" dirty="0">
                <a:solidFill>
                  <a:srgbClr val="3C3939"/>
                </a:solidFill>
                <a:latin typeface="Roboto" pitchFamily="34" charset="0"/>
                <a:ea typeface="Roboto" pitchFamily="34" charset="-122"/>
                <a:cs typeface="Roboto" pitchFamily="34" charset="-120"/>
              </a:rPr>
              <a:t>Complex Data Complexity: Four interrelated datasets with different granularities</a:t>
            </a:r>
            <a:endParaRPr lang="en-US" sz="1600" dirty="0"/>
          </a:p>
        </p:txBody>
      </p:sp>
      <p:sp>
        <p:nvSpPr>
          <p:cNvPr id="11" name="Shape 7"/>
          <p:cNvSpPr/>
          <p:nvPr/>
        </p:nvSpPr>
        <p:spPr>
          <a:xfrm>
            <a:off x="4702969" y="3104198"/>
            <a:ext cx="3761303" cy="4547949"/>
          </a:xfrm>
          <a:prstGeom prst="roundRect">
            <a:avLst>
              <a:gd name="adj" fmla="val 2337"/>
            </a:avLst>
          </a:prstGeom>
          <a:solidFill>
            <a:srgbClr val="E1E1EA"/>
          </a:solidFill>
          <a:ln w="7620">
            <a:solidFill>
              <a:srgbClr val="C7C7D0"/>
            </a:solidFill>
            <a:prstDash val="solid"/>
          </a:ln>
        </p:spPr>
      </p:sp>
      <p:sp>
        <p:nvSpPr>
          <p:cNvPr id="12" name="Shape 8"/>
          <p:cNvSpPr/>
          <p:nvPr/>
        </p:nvSpPr>
        <p:spPr>
          <a:xfrm>
            <a:off x="4919782" y="3321010"/>
            <a:ext cx="627817" cy="627817"/>
          </a:xfrm>
          <a:prstGeom prst="roundRect">
            <a:avLst>
              <a:gd name="adj" fmla="val 14563297"/>
            </a:avLst>
          </a:prstGeom>
          <a:solidFill>
            <a:srgbClr val="1B1B27"/>
          </a:solidFill>
          <a:ln/>
        </p:spPr>
      </p:sp>
      <p:pic>
        <p:nvPicPr>
          <p:cNvPr id="13" name="Image 2" descr="preencoded.png">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092422" y="3493532"/>
            <a:ext cx="282535" cy="282535"/>
          </a:xfrm>
          <a:prstGeom prst="rect">
            <a:avLst/>
          </a:prstGeom>
        </p:spPr>
      </p:pic>
      <p:sp>
        <p:nvSpPr>
          <p:cNvPr id="14" name="Text 9"/>
          <p:cNvSpPr/>
          <p:nvPr/>
        </p:nvSpPr>
        <p:spPr>
          <a:xfrm>
            <a:off x="4919782" y="4158020"/>
            <a:ext cx="3327678" cy="980837"/>
          </a:xfrm>
          <a:prstGeom prst="rect">
            <a:avLst/>
          </a:prstGeom>
          <a:noFill/>
          <a:ln/>
        </p:spPr>
        <p:txBody>
          <a:bodyPr wrap="square" lIns="0" tIns="0" rIns="0" bIns="0" rtlCol="0" anchor="t"/>
          <a:lstStyle/>
          <a:p>
            <a:pPr algn="l" indent="0" marL="0">
              <a:lnSpc>
                <a:spcPts val="2550"/>
              </a:lnSpc>
              <a:buNone/>
            </a:pPr>
            <a:r>
              <a:rPr lang="en-US" sz="2050" dirty="0">
                <a:solidFill>
                  <a:srgbClr val="3C3939"/>
                </a:solidFill>
                <a:latin typeface="Raleway" pitchFamily="34" charset="0"/>
                <a:ea typeface="Raleway" pitchFamily="34" charset="-122"/>
                <a:cs typeface="Raleway" pitchFamily="34" charset="-120"/>
              </a:rPr>
              <a:t>The Impact Financial losses for Medicare and taxpayers</a:t>
            </a:r>
            <a:endParaRPr lang="en-US" sz="2050" dirty="0"/>
          </a:p>
        </p:txBody>
      </p:sp>
      <p:sp>
        <p:nvSpPr>
          <p:cNvPr id="15" name="Text 10"/>
          <p:cNvSpPr/>
          <p:nvPr/>
        </p:nvSpPr>
        <p:spPr>
          <a:xfrm>
            <a:off x="4919782" y="5264348"/>
            <a:ext cx="3327678" cy="1004411"/>
          </a:xfrm>
          <a:prstGeom prst="rect">
            <a:avLst/>
          </a:prstGeom>
          <a:noFill/>
          <a:ln/>
        </p:spPr>
        <p:txBody>
          <a:bodyPr wrap="square" lIns="0" tIns="0" rIns="0" bIns="0" rtlCol="0" anchor="t"/>
          <a:lstStyle/>
          <a:p>
            <a:pPr algn="l" marL="342900" indent="-342900">
              <a:lnSpc>
                <a:spcPts val="2600"/>
              </a:lnSpc>
              <a:buSzPct val="100000"/>
              <a:buChar char="•"/>
            </a:pPr>
            <a:r>
              <a:rPr lang="en-US" sz="1600" dirty="0">
                <a:solidFill>
                  <a:srgbClr val="3C3939"/>
                </a:solidFill>
                <a:latin typeface="Roboto" pitchFamily="34" charset="0"/>
                <a:ea typeface="Roboto" pitchFamily="34" charset="-122"/>
                <a:cs typeface="Roboto" pitchFamily="34" charset="-120"/>
              </a:rPr>
              <a:t>Reduced quality of care due to unnecessary or harmful procedures</a:t>
            </a:r>
            <a:endParaRPr lang="en-US" sz="1600" dirty="0"/>
          </a:p>
        </p:txBody>
      </p:sp>
      <p:sp>
        <p:nvSpPr>
          <p:cNvPr id="16" name="Text 11"/>
          <p:cNvSpPr/>
          <p:nvPr/>
        </p:nvSpPr>
        <p:spPr>
          <a:xfrm>
            <a:off x="4919782" y="6341983"/>
            <a:ext cx="3327678" cy="669608"/>
          </a:xfrm>
          <a:prstGeom prst="rect">
            <a:avLst/>
          </a:prstGeom>
          <a:noFill/>
          <a:ln/>
        </p:spPr>
        <p:txBody>
          <a:bodyPr wrap="square" lIns="0" tIns="0" rIns="0" bIns="0" rtlCol="0" anchor="t"/>
          <a:lstStyle/>
          <a:p>
            <a:pPr algn="l" marL="342900" indent="-342900">
              <a:lnSpc>
                <a:spcPts val="2600"/>
              </a:lnSpc>
              <a:buSzPct val="100000"/>
              <a:buChar char="•"/>
            </a:pPr>
            <a:r>
              <a:rPr lang="en-US" sz="1600" dirty="0">
                <a:solidFill>
                  <a:srgbClr val="3C3939"/>
                </a:solidFill>
                <a:latin typeface="Roboto" pitchFamily="34" charset="0"/>
                <a:ea typeface="Roboto" pitchFamily="34" charset="-122"/>
                <a:cs typeface="Roboto" pitchFamily="34" charset="-120"/>
              </a:rPr>
              <a:t>Erosion of trust in the healthcare system</a:t>
            </a:r>
            <a:endParaRPr lang="en-US" sz="1600" dirty="0"/>
          </a:p>
        </p:txBody>
      </p:sp>
      <p:sp>
        <p:nvSpPr>
          <p:cNvPr id="17" name="Shape 12"/>
          <p:cNvSpPr/>
          <p:nvPr/>
        </p:nvSpPr>
        <p:spPr>
          <a:xfrm>
            <a:off x="8673465" y="3104198"/>
            <a:ext cx="3761423" cy="4547949"/>
          </a:xfrm>
          <a:prstGeom prst="roundRect">
            <a:avLst>
              <a:gd name="adj" fmla="val 2337"/>
            </a:avLst>
          </a:prstGeom>
          <a:solidFill>
            <a:srgbClr val="E1E1EA"/>
          </a:solidFill>
          <a:ln w="7620">
            <a:solidFill>
              <a:srgbClr val="C7C7D0"/>
            </a:solidFill>
            <a:prstDash val="solid"/>
          </a:ln>
        </p:spPr>
      </p:sp>
      <p:sp>
        <p:nvSpPr>
          <p:cNvPr id="18" name="Shape 13"/>
          <p:cNvSpPr/>
          <p:nvPr/>
        </p:nvSpPr>
        <p:spPr>
          <a:xfrm>
            <a:off x="8890278" y="3321010"/>
            <a:ext cx="627817" cy="627817"/>
          </a:xfrm>
          <a:prstGeom prst="roundRect">
            <a:avLst>
              <a:gd name="adj" fmla="val 14563297"/>
            </a:avLst>
          </a:prstGeom>
          <a:solidFill>
            <a:srgbClr val="1B1B27"/>
          </a:solidFill>
          <a:ln/>
        </p:spPr>
      </p:sp>
      <p:pic>
        <p:nvPicPr>
          <p:cNvPr id="19" name="Image 3" descr="preencoded.png">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062918" y="3493532"/>
            <a:ext cx="282535" cy="282535"/>
          </a:xfrm>
          <a:prstGeom prst="rect">
            <a:avLst/>
          </a:prstGeom>
        </p:spPr>
      </p:pic>
      <p:sp>
        <p:nvSpPr>
          <p:cNvPr id="20" name="Text 14"/>
          <p:cNvSpPr/>
          <p:nvPr/>
        </p:nvSpPr>
        <p:spPr>
          <a:xfrm>
            <a:off x="8890278" y="4158020"/>
            <a:ext cx="2616279" cy="326946"/>
          </a:xfrm>
          <a:prstGeom prst="rect">
            <a:avLst/>
          </a:prstGeom>
          <a:noFill/>
          <a:ln/>
        </p:spPr>
        <p:txBody>
          <a:bodyPr wrap="none" lIns="0" tIns="0" rIns="0" bIns="0" rtlCol="0" anchor="t"/>
          <a:lstStyle/>
          <a:p>
            <a:pPr algn="l" indent="0" marL="0">
              <a:lnSpc>
                <a:spcPts val="2550"/>
              </a:lnSpc>
              <a:buNone/>
            </a:pPr>
            <a:r>
              <a:rPr lang="en-US" sz="2050" dirty="0">
                <a:solidFill>
                  <a:srgbClr val="3C3939"/>
                </a:solidFill>
                <a:latin typeface="Raleway" pitchFamily="34" charset="0"/>
                <a:ea typeface="Raleway" pitchFamily="34" charset="-122"/>
                <a:cs typeface="Raleway" pitchFamily="34" charset="-120"/>
              </a:rPr>
              <a:t>Our Mission</a:t>
            </a:r>
            <a:endParaRPr lang="en-US" sz="2050" dirty="0"/>
          </a:p>
        </p:txBody>
      </p:sp>
      <p:sp>
        <p:nvSpPr>
          <p:cNvPr id="21" name="Text 15"/>
          <p:cNvSpPr/>
          <p:nvPr/>
        </p:nvSpPr>
        <p:spPr>
          <a:xfrm>
            <a:off x="8890278" y="4610457"/>
            <a:ext cx="3327797" cy="669608"/>
          </a:xfrm>
          <a:prstGeom prst="rect">
            <a:avLst/>
          </a:prstGeom>
          <a:noFill/>
          <a:ln/>
        </p:spPr>
        <p:txBody>
          <a:bodyPr wrap="square" lIns="0" tIns="0" rIns="0" bIns="0" rtlCol="0" anchor="t"/>
          <a:lstStyle/>
          <a:p>
            <a:pPr algn="l" marL="342900" indent="-342900">
              <a:lnSpc>
                <a:spcPts val="2600"/>
              </a:lnSpc>
              <a:buSzPct val="100000"/>
              <a:buChar char="•"/>
            </a:pPr>
            <a:r>
              <a:rPr lang="en-US" sz="1600" dirty="0">
                <a:solidFill>
                  <a:srgbClr val="3C3939"/>
                </a:solidFill>
                <a:latin typeface="Roboto" pitchFamily="34" charset="0"/>
                <a:ea typeface="Roboto" pitchFamily="34" charset="-122"/>
                <a:cs typeface="Roboto" pitchFamily="34" charset="-120"/>
              </a:rPr>
              <a:t>Identify high-risk providers with greater accuracy</a:t>
            </a:r>
            <a:endParaRPr lang="en-US" sz="1600" dirty="0"/>
          </a:p>
        </p:txBody>
      </p:sp>
      <p:sp>
        <p:nvSpPr>
          <p:cNvPr id="22" name="Text 16"/>
          <p:cNvSpPr/>
          <p:nvPr/>
        </p:nvSpPr>
        <p:spPr>
          <a:xfrm>
            <a:off x="8890278" y="5353288"/>
            <a:ext cx="3327797" cy="1004411"/>
          </a:xfrm>
          <a:prstGeom prst="rect">
            <a:avLst/>
          </a:prstGeom>
          <a:noFill/>
          <a:ln/>
        </p:spPr>
        <p:txBody>
          <a:bodyPr wrap="square" lIns="0" tIns="0" rIns="0" bIns="0" rtlCol="0" anchor="t"/>
          <a:lstStyle/>
          <a:p>
            <a:pPr algn="l" marL="342900" indent="-342900">
              <a:lnSpc>
                <a:spcPts val="2600"/>
              </a:lnSpc>
              <a:buSzPct val="100000"/>
              <a:buChar char="•"/>
            </a:pPr>
            <a:r>
              <a:rPr lang="en-US" sz="1600" dirty="0">
                <a:solidFill>
                  <a:srgbClr val="3C3939"/>
                </a:solidFill>
                <a:latin typeface="Roboto" pitchFamily="34" charset="0"/>
                <a:ea typeface="Roboto" pitchFamily="34" charset="-122"/>
                <a:cs typeface="Roboto" pitchFamily="34" charset="-120"/>
              </a:rPr>
              <a:t>Minimize false positives to avoid unnecessary investigations</a:t>
            </a:r>
            <a:endParaRPr lang="en-US" sz="1600" dirty="0"/>
          </a:p>
        </p:txBody>
      </p:sp>
      <p:sp>
        <p:nvSpPr>
          <p:cNvPr id="23" name="Text 17"/>
          <p:cNvSpPr/>
          <p:nvPr/>
        </p:nvSpPr>
        <p:spPr>
          <a:xfrm>
            <a:off x="8890278" y="6430923"/>
            <a:ext cx="3327797" cy="1004411"/>
          </a:xfrm>
          <a:prstGeom prst="rect">
            <a:avLst/>
          </a:prstGeom>
          <a:noFill/>
          <a:ln/>
        </p:spPr>
        <p:txBody>
          <a:bodyPr wrap="square" lIns="0" tIns="0" rIns="0" bIns="0" rtlCol="0" anchor="t"/>
          <a:lstStyle/>
          <a:p>
            <a:pPr algn="l" marL="342900" indent="-342900">
              <a:lnSpc>
                <a:spcPts val="2600"/>
              </a:lnSpc>
              <a:buSzPct val="100000"/>
              <a:buChar char="•"/>
            </a:pPr>
            <a:r>
              <a:rPr lang="en-US" sz="1600" dirty="0">
                <a:solidFill>
                  <a:srgbClr val="3C3939"/>
                </a:solidFill>
                <a:latin typeface="Roboto" pitchFamily="34" charset="0"/>
                <a:ea typeface="Roboto" pitchFamily="34" charset="-122"/>
                <a:cs typeface="Roboto" pitchFamily="34" charset="-120"/>
              </a:rPr>
              <a:t>Handle severe class imbalance (only ~10% of providers are fraudulent)</a:t>
            </a:r>
            <a:endParaRPr lang="en-US" sz="16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pic>
        <p:nvPicPr>
          <p:cNvPr id="3" name="Image 1" descr="preencoded.png">    </p:cNvPr>
          <p:cNvPicPr>
            <a:picLocks noChangeAspect="1"/>
          </p:cNvPicPr>
          <p:nvPr/>
        </p:nvPicPr>
        <p:blipFill>
          <a:blip r:embed="rId2"/>
          <a:stretch>
            <a:fillRect/>
          </a:stretch>
        </p:blipFill>
        <p:spPr>
          <a:xfrm>
            <a:off x="9353431" y="2531150"/>
            <a:ext cx="5067419" cy="3167182"/>
          </a:xfrm>
          <a:prstGeom prst="rect">
            <a:avLst/>
          </a:prstGeom>
        </p:spPr>
      </p:pic>
      <p:sp>
        <p:nvSpPr>
          <p:cNvPr id="4" name="Text 0"/>
          <p:cNvSpPr/>
          <p:nvPr/>
        </p:nvSpPr>
        <p:spPr>
          <a:xfrm>
            <a:off x="586383" y="463153"/>
            <a:ext cx="7971234" cy="1047036"/>
          </a:xfrm>
          <a:prstGeom prst="rect">
            <a:avLst/>
          </a:prstGeom>
          <a:noFill/>
          <a:ln/>
        </p:spPr>
        <p:txBody>
          <a:bodyPr wrap="square" lIns="0" tIns="0" rIns="0" bIns="0" rtlCol="0" anchor="t"/>
          <a:lstStyle/>
          <a:p>
            <a:pPr algn="l" indent="0" marL="0">
              <a:lnSpc>
                <a:spcPts val="4100"/>
              </a:lnSpc>
              <a:buNone/>
            </a:pPr>
            <a:r>
              <a:rPr lang="en-US" sz="3250" dirty="0">
                <a:solidFill>
                  <a:srgbClr val="1B1B27"/>
                </a:solidFill>
                <a:latin typeface="Raleway" pitchFamily="34" charset="0"/>
                <a:ea typeface="Raleway" pitchFamily="34" charset="-122"/>
                <a:cs typeface="Raleway" pitchFamily="34" charset="-120"/>
              </a:rPr>
              <a:t>Data Exploration: Understanding the Landscape</a:t>
            </a:r>
            <a:endParaRPr lang="en-US" sz="3250" dirty="0"/>
          </a:p>
        </p:txBody>
      </p:sp>
      <p:sp>
        <p:nvSpPr>
          <p:cNvPr id="5" name="Text 1"/>
          <p:cNvSpPr/>
          <p:nvPr/>
        </p:nvSpPr>
        <p:spPr>
          <a:xfrm>
            <a:off x="586383" y="1761411"/>
            <a:ext cx="7971234" cy="536019"/>
          </a:xfrm>
          <a:prstGeom prst="rect">
            <a:avLst/>
          </a:prstGeom>
          <a:noFill/>
          <a:ln/>
        </p:spPr>
        <p:txBody>
          <a:bodyPr wrap="square" lIns="0" tIns="0" rIns="0" bIns="0" rtlCol="0" anchor="t"/>
          <a:lstStyle/>
          <a:p>
            <a:pPr algn="l" indent="0" marL="0">
              <a:lnSpc>
                <a:spcPts val="2100"/>
              </a:lnSpc>
              <a:buNone/>
            </a:pPr>
            <a:r>
              <a:rPr lang="en-US" sz="1300" dirty="0">
                <a:solidFill>
                  <a:srgbClr val="3C3939"/>
                </a:solidFill>
                <a:latin typeface="Roboto" pitchFamily="34" charset="0"/>
                <a:ea typeface="Roboto" pitchFamily="34" charset="-122"/>
                <a:cs typeface="Roboto" pitchFamily="34" charset="-120"/>
              </a:rPr>
              <a:t>Our initial exploration revealed a comprehensive dataset, crucial for building an effective fraud detection model. Key statistics provide a snapshot of the data's scale and characteristics.</a:t>
            </a:r>
            <a:endParaRPr lang="en-US" sz="1300" dirty="0"/>
          </a:p>
        </p:txBody>
      </p:sp>
      <p:sp>
        <p:nvSpPr>
          <p:cNvPr id="6" name="Text 2"/>
          <p:cNvSpPr/>
          <p:nvPr/>
        </p:nvSpPr>
        <p:spPr>
          <a:xfrm>
            <a:off x="586383" y="2569607"/>
            <a:ext cx="2517458" cy="552807"/>
          </a:xfrm>
          <a:prstGeom prst="rect">
            <a:avLst/>
          </a:prstGeom>
          <a:noFill/>
          <a:ln/>
        </p:spPr>
        <p:txBody>
          <a:bodyPr wrap="none" lIns="0" tIns="0" rIns="0" bIns="0" rtlCol="0" anchor="t"/>
          <a:lstStyle/>
          <a:p>
            <a:pPr algn="ctr" indent="0" marL="0">
              <a:lnSpc>
                <a:spcPts val="4350"/>
              </a:lnSpc>
              <a:buNone/>
            </a:pPr>
            <a:r>
              <a:rPr lang="en-US" sz="4350" dirty="0">
                <a:solidFill>
                  <a:srgbClr val="3C3939"/>
                </a:solidFill>
                <a:latin typeface="Raleway" pitchFamily="34" charset="0"/>
                <a:ea typeface="Raleway" pitchFamily="34" charset="-122"/>
                <a:cs typeface="Raleway" pitchFamily="34" charset="-120"/>
              </a:rPr>
              <a:t>5,410</a:t>
            </a:r>
            <a:endParaRPr lang="en-US" sz="4350" dirty="0"/>
          </a:p>
        </p:txBody>
      </p:sp>
      <p:sp>
        <p:nvSpPr>
          <p:cNvPr id="7" name="Text 3"/>
          <p:cNvSpPr/>
          <p:nvPr/>
        </p:nvSpPr>
        <p:spPr>
          <a:xfrm>
            <a:off x="797957" y="3331726"/>
            <a:ext cx="2094309" cy="261699"/>
          </a:xfrm>
          <a:prstGeom prst="rect">
            <a:avLst/>
          </a:prstGeom>
          <a:noFill/>
          <a:ln/>
        </p:spPr>
        <p:txBody>
          <a:bodyPr wrap="none" lIns="0" tIns="0" rIns="0" bIns="0" rtlCol="0" anchor="t"/>
          <a:lstStyle/>
          <a:p>
            <a:pPr algn="ctr" indent="0" marL="0">
              <a:lnSpc>
                <a:spcPts val="2050"/>
              </a:lnSpc>
              <a:buNone/>
            </a:pPr>
            <a:r>
              <a:rPr lang="en-US" sz="1600" dirty="0">
                <a:solidFill>
                  <a:srgbClr val="3C3939"/>
                </a:solidFill>
                <a:latin typeface="Raleway" pitchFamily="34" charset="0"/>
                <a:ea typeface="Raleway" pitchFamily="34" charset="-122"/>
                <a:cs typeface="Raleway" pitchFamily="34" charset="-120"/>
              </a:rPr>
              <a:t>Providers</a:t>
            </a:r>
            <a:endParaRPr lang="en-US" sz="1600" dirty="0"/>
          </a:p>
        </p:txBody>
      </p:sp>
      <p:sp>
        <p:nvSpPr>
          <p:cNvPr id="8" name="Text 4"/>
          <p:cNvSpPr/>
          <p:nvPr/>
        </p:nvSpPr>
        <p:spPr>
          <a:xfrm>
            <a:off x="3313271" y="2569607"/>
            <a:ext cx="2517458" cy="552807"/>
          </a:xfrm>
          <a:prstGeom prst="rect">
            <a:avLst/>
          </a:prstGeom>
          <a:noFill/>
          <a:ln/>
        </p:spPr>
        <p:txBody>
          <a:bodyPr wrap="none" lIns="0" tIns="0" rIns="0" bIns="0" rtlCol="0" anchor="t"/>
          <a:lstStyle/>
          <a:p>
            <a:pPr algn="ctr" indent="0" marL="0">
              <a:lnSpc>
                <a:spcPts val="4350"/>
              </a:lnSpc>
              <a:buNone/>
            </a:pPr>
            <a:r>
              <a:rPr lang="en-US" sz="4350" dirty="0">
                <a:solidFill>
                  <a:srgbClr val="3C3939"/>
                </a:solidFill>
                <a:latin typeface="Raleway" pitchFamily="34" charset="0"/>
                <a:ea typeface="Raleway" pitchFamily="34" charset="-122"/>
                <a:cs typeface="Raleway" pitchFamily="34" charset="-120"/>
              </a:rPr>
              <a:t>21</a:t>
            </a:r>
            <a:endParaRPr lang="en-US" sz="4350" dirty="0"/>
          </a:p>
        </p:txBody>
      </p:sp>
      <p:sp>
        <p:nvSpPr>
          <p:cNvPr id="9" name="Text 5"/>
          <p:cNvSpPr/>
          <p:nvPr/>
        </p:nvSpPr>
        <p:spPr>
          <a:xfrm>
            <a:off x="3524845" y="3331726"/>
            <a:ext cx="2094309" cy="261699"/>
          </a:xfrm>
          <a:prstGeom prst="rect">
            <a:avLst/>
          </a:prstGeom>
          <a:noFill/>
          <a:ln/>
        </p:spPr>
        <p:txBody>
          <a:bodyPr wrap="none" lIns="0" tIns="0" rIns="0" bIns="0" rtlCol="0" anchor="t"/>
          <a:lstStyle/>
          <a:p>
            <a:pPr algn="ctr" indent="0" marL="0">
              <a:lnSpc>
                <a:spcPts val="2050"/>
              </a:lnSpc>
              <a:buNone/>
            </a:pPr>
            <a:r>
              <a:rPr lang="en-US" sz="1600" dirty="0">
                <a:solidFill>
                  <a:srgbClr val="3C3939"/>
                </a:solidFill>
                <a:latin typeface="Raleway" pitchFamily="34" charset="0"/>
                <a:ea typeface="Raleway" pitchFamily="34" charset="-122"/>
                <a:cs typeface="Raleway" pitchFamily="34" charset="-120"/>
              </a:rPr>
              <a:t>Numerical Features</a:t>
            </a:r>
            <a:endParaRPr lang="en-US" sz="1600" dirty="0"/>
          </a:p>
        </p:txBody>
      </p:sp>
      <p:sp>
        <p:nvSpPr>
          <p:cNvPr id="10" name="Text 6"/>
          <p:cNvSpPr/>
          <p:nvPr/>
        </p:nvSpPr>
        <p:spPr>
          <a:xfrm>
            <a:off x="6040160" y="2569607"/>
            <a:ext cx="2517458" cy="552807"/>
          </a:xfrm>
          <a:prstGeom prst="rect">
            <a:avLst/>
          </a:prstGeom>
          <a:noFill/>
          <a:ln/>
        </p:spPr>
        <p:txBody>
          <a:bodyPr wrap="none" lIns="0" tIns="0" rIns="0" bIns="0" rtlCol="0" anchor="t"/>
          <a:lstStyle/>
          <a:p>
            <a:pPr algn="ctr" indent="0" marL="0">
              <a:lnSpc>
                <a:spcPts val="4350"/>
              </a:lnSpc>
              <a:buNone/>
            </a:pPr>
            <a:r>
              <a:rPr lang="en-US" sz="4350" dirty="0">
                <a:solidFill>
                  <a:srgbClr val="3C3939"/>
                </a:solidFill>
                <a:latin typeface="Raleway" pitchFamily="34" charset="0"/>
                <a:ea typeface="Raleway" pitchFamily="34" charset="-122"/>
                <a:cs typeface="Raleway" pitchFamily="34" charset="-120"/>
              </a:rPr>
              <a:t>9.35%</a:t>
            </a:r>
            <a:endParaRPr lang="en-US" sz="4350" dirty="0"/>
          </a:p>
        </p:txBody>
      </p:sp>
      <p:sp>
        <p:nvSpPr>
          <p:cNvPr id="11" name="Text 7"/>
          <p:cNvSpPr/>
          <p:nvPr/>
        </p:nvSpPr>
        <p:spPr>
          <a:xfrm>
            <a:off x="6251734" y="3331726"/>
            <a:ext cx="2094309" cy="261699"/>
          </a:xfrm>
          <a:prstGeom prst="rect">
            <a:avLst/>
          </a:prstGeom>
          <a:noFill/>
          <a:ln/>
        </p:spPr>
        <p:txBody>
          <a:bodyPr wrap="none" lIns="0" tIns="0" rIns="0" bIns="0" rtlCol="0" anchor="t"/>
          <a:lstStyle/>
          <a:p>
            <a:pPr algn="ctr" indent="0" marL="0">
              <a:lnSpc>
                <a:spcPts val="2050"/>
              </a:lnSpc>
              <a:buNone/>
            </a:pPr>
            <a:r>
              <a:rPr lang="en-US" sz="1600" dirty="0">
                <a:solidFill>
                  <a:srgbClr val="3C3939"/>
                </a:solidFill>
                <a:latin typeface="Raleway" pitchFamily="34" charset="0"/>
                <a:ea typeface="Raleway" pitchFamily="34" charset="-122"/>
                <a:cs typeface="Raleway" pitchFamily="34" charset="-120"/>
              </a:rPr>
              <a:t>Fraud Rate</a:t>
            </a:r>
            <a:endParaRPr lang="en-US" sz="1600" dirty="0"/>
          </a:p>
        </p:txBody>
      </p:sp>
      <p:sp>
        <p:nvSpPr>
          <p:cNvPr id="12" name="Text 8"/>
          <p:cNvSpPr/>
          <p:nvPr/>
        </p:nvSpPr>
        <p:spPr>
          <a:xfrm>
            <a:off x="6040160" y="3693914"/>
            <a:ext cx="2517458" cy="268010"/>
          </a:xfrm>
          <a:prstGeom prst="rect">
            <a:avLst/>
          </a:prstGeom>
          <a:noFill/>
          <a:ln/>
        </p:spPr>
        <p:txBody>
          <a:bodyPr wrap="none" lIns="0" tIns="0" rIns="0" bIns="0" rtlCol="0" anchor="t"/>
          <a:lstStyle/>
          <a:p>
            <a:pPr algn="ctr" indent="0" marL="0">
              <a:lnSpc>
                <a:spcPts val="2100"/>
              </a:lnSpc>
              <a:buNone/>
            </a:pPr>
            <a:r>
              <a:rPr lang="en-US" sz="1300" dirty="0">
                <a:solidFill>
                  <a:srgbClr val="3C3939"/>
                </a:solidFill>
                <a:latin typeface="Roboto" pitchFamily="34" charset="0"/>
                <a:ea typeface="Roboto" pitchFamily="34" charset="-122"/>
                <a:cs typeface="Roboto" pitchFamily="34" charset="-120"/>
              </a:rPr>
              <a:t>506 fraudulent providers</a:t>
            </a:r>
            <a:endParaRPr lang="en-US" sz="1300" dirty="0"/>
          </a:p>
        </p:txBody>
      </p:sp>
      <p:sp>
        <p:nvSpPr>
          <p:cNvPr id="13" name="Text 9"/>
          <p:cNvSpPr/>
          <p:nvPr/>
        </p:nvSpPr>
        <p:spPr>
          <a:xfrm>
            <a:off x="586383" y="4213146"/>
            <a:ext cx="3350895" cy="418743"/>
          </a:xfrm>
          <a:prstGeom prst="rect">
            <a:avLst/>
          </a:prstGeom>
          <a:noFill/>
          <a:ln/>
        </p:spPr>
        <p:txBody>
          <a:bodyPr wrap="none" lIns="0" tIns="0" rIns="0" bIns="0" rtlCol="0" anchor="t"/>
          <a:lstStyle/>
          <a:p>
            <a:pPr algn="l" indent="0" marL="0">
              <a:lnSpc>
                <a:spcPts val="3250"/>
              </a:lnSpc>
              <a:buNone/>
            </a:pPr>
            <a:r>
              <a:rPr lang="en-US" sz="2600" dirty="0">
                <a:solidFill>
                  <a:srgbClr val="1B1B27"/>
                </a:solidFill>
                <a:latin typeface="Raleway" pitchFamily="34" charset="0"/>
                <a:ea typeface="Raleway" pitchFamily="34" charset="-122"/>
                <a:cs typeface="Raleway" pitchFamily="34" charset="-120"/>
              </a:rPr>
              <a:t>Dataset Composition</a:t>
            </a:r>
            <a:endParaRPr lang="en-US" sz="2600" dirty="0"/>
          </a:p>
        </p:txBody>
      </p:sp>
      <p:sp>
        <p:nvSpPr>
          <p:cNvPr id="14" name="Text 10"/>
          <p:cNvSpPr/>
          <p:nvPr/>
        </p:nvSpPr>
        <p:spPr>
          <a:xfrm>
            <a:off x="586383" y="4883110"/>
            <a:ext cx="7971234" cy="536019"/>
          </a:xfrm>
          <a:prstGeom prst="rect">
            <a:avLst/>
          </a:prstGeom>
          <a:noFill/>
          <a:ln/>
        </p:spPr>
        <p:txBody>
          <a:bodyPr wrap="square" lIns="0" tIns="0" rIns="0" bIns="0" rtlCol="0" anchor="t"/>
          <a:lstStyle/>
          <a:p>
            <a:pPr algn="l" indent="0" marL="0">
              <a:lnSpc>
                <a:spcPts val="2100"/>
              </a:lnSpc>
              <a:buNone/>
            </a:pPr>
            <a:r>
              <a:rPr lang="en-US" sz="1300" dirty="0">
                <a:solidFill>
                  <a:srgbClr val="3C3939"/>
                </a:solidFill>
                <a:latin typeface="Roboto" pitchFamily="34" charset="0"/>
                <a:ea typeface="Roboto" pitchFamily="34" charset="-122"/>
                <a:cs typeface="Roboto" pitchFamily="34" charset="-120"/>
              </a:rPr>
              <a:t>The dataset integrates information from multiple sources, each contributing unique insights into provider activities and beneficiary details.</a:t>
            </a:r>
            <a:endParaRPr lang="en-US" sz="1300" dirty="0"/>
          </a:p>
        </p:txBody>
      </p:sp>
      <p:sp>
        <p:nvSpPr>
          <p:cNvPr id="15" name="Text 11"/>
          <p:cNvSpPr/>
          <p:nvPr/>
        </p:nvSpPr>
        <p:spPr>
          <a:xfrm>
            <a:off x="586383" y="5775127"/>
            <a:ext cx="2094309" cy="261699"/>
          </a:xfrm>
          <a:prstGeom prst="rect">
            <a:avLst/>
          </a:prstGeom>
          <a:noFill/>
          <a:ln/>
        </p:spPr>
        <p:txBody>
          <a:bodyPr wrap="none" lIns="0" tIns="0" rIns="0" bIns="0" rtlCol="0" anchor="t"/>
          <a:lstStyle/>
          <a:p>
            <a:pPr algn="l" indent="0" marL="0">
              <a:lnSpc>
                <a:spcPts val="2050"/>
              </a:lnSpc>
              <a:buNone/>
            </a:pPr>
            <a:r>
              <a:rPr lang="en-US" sz="1600" dirty="0">
                <a:solidFill>
                  <a:srgbClr val="1B1B27"/>
                </a:solidFill>
                <a:latin typeface="Raleway" pitchFamily="34" charset="0"/>
                <a:ea typeface="Raleway" pitchFamily="34" charset="-122"/>
                <a:cs typeface="Raleway" pitchFamily="34" charset="-120"/>
              </a:rPr>
              <a:t>Inpatient Claims</a:t>
            </a:r>
            <a:endParaRPr lang="en-US" sz="1600" dirty="0"/>
          </a:p>
        </p:txBody>
      </p:sp>
      <p:sp>
        <p:nvSpPr>
          <p:cNvPr id="16" name="Text 12"/>
          <p:cNvSpPr/>
          <p:nvPr/>
        </p:nvSpPr>
        <p:spPr>
          <a:xfrm>
            <a:off x="586383" y="6204347"/>
            <a:ext cx="2384346" cy="268010"/>
          </a:xfrm>
          <a:prstGeom prst="rect">
            <a:avLst/>
          </a:prstGeom>
          <a:noFill/>
          <a:ln/>
        </p:spPr>
        <p:txBody>
          <a:bodyPr wrap="none" lIns="0" tIns="0" rIns="0" bIns="0" rtlCol="0" anchor="t"/>
          <a:lstStyle/>
          <a:p>
            <a:pPr algn="l" indent="0" marL="0">
              <a:lnSpc>
                <a:spcPts val="2100"/>
              </a:lnSpc>
              <a:buNone/>
            </a:pPr>
            <a:r>
              <a:rPr lang="en-US" sz="1300" b="1" dirty="0">
                <a:solidFill>
                  <a:srgbClr val="3C3939"/>
                </a:solidFill>
                <a:latin typeface="Roboto" pitchFamily="34" charset="0"/>
                <a:ea typeface="Roboto" pitchFamily="34" charset="-122"/>
                <a:cs typeface="Roboto" pitchFamily="34" charset="-120"/>
              </a:rPr>
              <a:t>40,474</a:t>
            </a:r>
            <a:pPr algn="l" indent="0" marL="0">
              <a:lnSpc>
                <a:spcPts val="2100"/>
              </a:lnSpc>
              <a:buNone/>
            </a:pPr>
            <a:r>
              <a:rPr lang="en-US" sz="1300" dirty="0">
                <a:solidFill>
                  <a:srgbClr val="3C3939"/>
                </a:solidFill>
                <a:latin typeface="Roboto" pitchFamily="34" charset="0"/>
                <a:ea typeface="Roboto" pitchFamily="34" charset="-122"/>
                <a:cs typeface="Roboto" pitchFamily="34" charset="-120"/>
              </a:rPr>
              <a:t> inpatient claims</a:t>
            </a:r>
            <a:endParaRPr lang="en-US" sz="1300" dirty="0"/>
          </a:p>
        </p:txBody>
      </p:sp>
      <p:sp>
        <p:nvSpPr>
          <p:cNvPr id="17" name="Text 13"/>
          <p:cNvSpPr/>
          <p:nvPr/>
        </p:nvSpPr>
        <p:spPr>
          <a:xfrm>
            <a:off x="586383" y="6623090"/>
            <a:ext cx="2384346" cy="268010"/>
          </a:xfrm>
          <a:prstGeom prst="rect">
            <a:avLst/>
          </a:prstGeom>
          <a:noFill/>
          <a:ln/>
        </p:spPr>
        <p:txBody>
          <a:bodyPr wrap="none" lIns="0" tIns="0" rIns="0" bIns="0" rtlCol="0" anchor="t"/>
          <a:lstStyle/>
          <a:p>
            <a:pPr algn="l" indent="0" marL="0">
              <a:lnSpc>
                <a:spcPts val="2100"/>
              </a:lnSpc>
              <a:buNone/>
            </a:pPr>
            <a:r>
              <a:rPr lang="en-US" sz="1300" b="1" dirty="0">
                <a:solidFill>
                  <a:srgbClr val="3C3939"/>
                </a:solidFill>
                <a:latin typeface="Roboto" pitchFamily="34" charset="0"/>
                <a:ea typeface="Roboto" pitchFamily="34" charset="-122"/>
                <a:cs typeface="Roboto" pitchFamily="34" charset="-120"/>
              </a:rPr>
              <a:t>30</a:t>
            </a:r>
            <a:pPr algn="l" indent="0" marL="0">
              <a:lnSpc>
                <a:spcPts val="2100"/>
              </a:lnSpc>
              <a:buNone/>
            </a:pPr>
            <a:r>
              <a:rPr lang="en-US" sz="1300" dirty="0">
                <a:solidFill>
                  <a:srgbClr val="3C3939"/>
                </a:solidFill>
                <a:latin typeface="Roboto" pitchFamily="34" charset="0"/>
                <a:ea typeface="Roboto" pitchFamily="34" charset="-122"/>
                <a:cs typeface="Roboto" pitchFamily="34" charset="-120"/>
              </a:rPr>
              <a:t> columns</a:t>
            </a:r>
            <a:endParaRPr lang="en-US" sz="1300" dirty="0"/>
          </a:p>
        </p:txBody>
      </p:sp>
      <p:sp>
        <p:nvSpPr>
          <p:cNvPr id="18" name="Text 14"/>
          <p:cNvSpPr/>
          <p:nvPr/>
        </p:nvSpPr>
        <p:spPr>
          <a:xfrm>
            <a:off x="3386971" y="5775127"/>
            <a:ext cx="2094309" cy="261699"/>
          </a:xfrm>
          <a:prstGeom prst="rect">
            <a:avLst/>
          </a:prstGeom>
          <a:noFill/>
          <a:ln/>
        </p:spPr>
        <p:txBody>
          <a:bodyPr wrap="none" lIns="0" tIns="0" rIns="0" bIns="0" rtlCol="0" anchor="t"/>
          <a:lstStyle/>
          <a:p>
            <a:pPr algn="l" indent="0" marL="0">
              <a:lnSpc>
                <a:spcPts val="2050"/>
              </a:lnSpc>
              <a:buNone/>
            </a:pPr>
            <a:r>
              <a:rPr lang="en-US" sz="1600" dirty="0">
                <a:solidFill>
                  <a:srgbClr val="1B1B27"/>
                </a:solidFill>
                <a:latin typeface="Raleway" pitchFamily="34" charset="0"/>
                <a:ea typeface="Raleway" pitchFamily="34" charset="-122"/>
                <a:cs typeface="Raleway" pitchFamily="34" charset="-120"/>
              </a:rPr>
              <a:t>Outpatient Claims</a:t>
            </a:r>
            <a:endParaRPr lang="en-US" sz="1600" dirty="0"/>
          </a:p>
        </p:txBody>
      </p:sp>
      <p:sp>
        <p:nvSpPr>
          <p:cNvPr id="19" name="Text 15"/>
          <p:cNvSpPr/>
          <p:nvPr/>
        </p:nvSpPr>
        <p:spPr>
          <a:xfrm>
            <a:off x="3386971" y="6204347"/>
            <a:ext cx="2384346" cy="268010"/>
          </a:xfrm>
          <a:prstGeom prst="rect">
            <a:avLst/>
          </a:prstGeom>
          <a:noFill/>
          <a:ln/>
        </p:spPr>
        <p:txBody>
          <a:bodyPr wrap="none" lIns="0" tIns="0" rIns="0" bIns="0" rtlCol="0" anchor="t"/>
          <a:lstStyle/>
          <a:p>
            <a:pPr algn="l" indent="0" marL="0">
              <a:lnSpc>
                <a:spcPts val="2100"/>
              </a:lnSpc>
              <a:buNone/>
            </a:pPr>
            <a:r>
              <a:rPr lang="en-US" sz="1300" b="1" dirty="0">
                <a:solidFill>
                  <a:srgbClr val="3C3939"/>
                </a:solidFill>
                <a:latin typeface="Roboto" pitchFamily="34" charset="0"/>
                <a:ea typeface="Roboto" pitchFamily="34" charset="-122"/>
                <a:cs typeface="Roboto" pitchFamily="34" charset="-120"/>
              </a:rPr>
              <a:t>517,737</a:t>
            </a:r>
            <a:pPr algn="l" indent="0" marL="0">
              <a:lnSpc>
                <a:spcPts val="2100"/>
              </a:lnSpc>
              <a:buNone/>
            </a:pPr>
            <a:r>
              <a:rPr lang="en-US" sz="1300" dirty="0">
                <a:solidFill>
                  <a:srgbClr val="3C3939"/>
                </a:solidFill>
                <a:latin typeface="Roboto" pitchFamily="34" charset="0"/>
                <a:ea typeface="Roboto" pitchFamily="34" charset="-122"/>
                <a:cs typeface="Roboto" pitchFamily="34" charset="-120"/>
              </a:rPr>
              <a:t> outpatient claims</a:t>
            </a:r>
            <a:endParaRPr lang="en-US" sz="1300" dirty="0"/>
          </a:p>
        </p:txBody>
      </p:sp>
      <p:sp>
        <p:nvSpPr>
          <p:cNvPr id="20" name="Text 16"/>
          <p:cNvSpPr/>
          <p:nvPr/>
        </p:nvSpPr>
        <p:spPr>
          <a:xfrm>
            <a:off x="3386971" y="6623090"/>
            <a:ext cx="2384346" cy="268010"/>
          </a:xfrm>
          <a:prstGeom prst="rect">
            <a:avLst/>
          </a:prstGeom>
          <a:noFill/>
          <a:ln/>
        </p:spPr>
        <p:txBody>
          <a:bodyPr wrap="none" lIns="0" tIns="0" rIns="0" bIns="0" rtlCol="0" anchor="t"/>
          <a:lstStyle/>
          <a:p>
            <a:pPr algn="l" indent="0" marL="0">
              <a:lnSpc>
                <a:spcPts val="2100"/>
              </a:lnSpc>
              <a:buNone/>
            </a:pPr>
            <a:r>
              <a:rPr lang="en-US" sz="1300" b="1" dirty="0">
                <a:solidFill>
                  <a:srgbClr val="3C3939"/>
                </a:solidFill>
                <a:latin typeface="Roboto" pitchFamily="34" charset="0"/>
                <a:ea typeface="Roboto" pitchFamily="34" charset="-122"/>
                <a:cs typeface="Roboto" pitchFamily="34" charset="-120"/>
              </a:rPr>
              <a:t>27</a:t>
            </a:r>
            <a:pPr algn="l" indent="0" marL="0">
              <a:lnSpc>
                <a:spcPts val="2100"/>
              </a:lnSpc>
              <a:buNone/>
            </a:pPr>
            <a:r>
              <a:rPr lang="en-US" sz="1300" dirty="0">
                <a:solidFill>
                  <a:srgbClr val="3C3939"/>
                </a:solidFill>
                <a:latin typeface="Roboto" pitchFamily="34" charset="0"/>
                <a:ea typeface="Roboto" pitchFamily="34" charset="-122"/>
                <a:cs typeface="Roboto" pitchFamily="34" charset="-120"/>
              </a:rPr>
              <a:t> columns</a:t>
            </a:r>
            <a:endParaRPr lang="en-US" sz="1300" dirty="0"/>
          </a:p>
        </p:txBody>
      </p:sp>
      <p:sp>
        <p:nvSpPr>
          <p:cNvPr id="21" name="Text 17"/>
          <p:cNvSpPr/>
          <p:nvPr/>
        </p:nvSpPr>
        <p:spPr>
          <a:xfrm>
            <a:off x="6187559" y="5775127"/>
            <a:ext cx="2094309" cy="261699"/>
          </a:xfrm>
          <a:prstGeom prst="rect">
            <a:avLst/>
          </a:prstGeom>
          <a:noFill/>
          <a:ln/>
        </p:spPr>
        <p:txBody>
          <a:bodyPr wrap="none" lIns="0" tIns="0" rIns="0" bIns="0" rtlCol="0" anchor="t"/>
          <a:lstStyle/>
          <a:p>
            <a:pPr algn="l" indent="0" marL="0">
              <a:lnSpc>
                <a:spcPts val="2050"/>
              </a:lnSpc>
              <a:buNone/>
            </a:pPr>
            <a:r>
              <a:rPr lang="en-US" sz="1600" dirty="0">
                <a:solidFill>
                  <a:srgbClr val="1B1B27"/>
                </a:solidFill>
                <a:latin typeface="Raleway" pitchFamily="34" charset="0"/>
                <a:ea typeface="Raleway" pitchFamily="34" charset="-122"/>
                <a:cs typeface="Raleway" pitchFamily="34" charset="-120"/>
              </a:rPr>
              <a:t>Beneficiary Records</a:t>
            </a:r>
            <a:endParaRPr lang="en-US" sz="1600" dirty="0"/>
          </a:p>
        </p:txBody>
      </p:sp>
      <p:sp>
        <p:nvSpPr>
          <p:cNvPr id="22" name="Text 18"/>
          <p:cNvSpPr/>
          <p:nvPr/>
        </p:nvSpPr>
        <p:spPr>
          <a:xfrm>
            <a:off x="6187559" y="6204347"/>
            <a:ext cx="2384346" cy="268010"/>
          </a:xfrm>
          <a:prstGeom prst="rect">
            <a:avLst/>
          </a:prstGeom>
          <a:noFill/>
          <a:ln/>
        </p:spPr>
        <p:txBody>
          <a:bodyPr wrap="none" lIns="0" tIns="0" rIns="0" bIns="0" rtlCol="0" anchor="t"/>
          <a:lstStyle/>
          <a:p>
            <a:pPr algn="l" indent="0" marL="0">
              <a:lnSpc>
                <a:spcPts val="2100"/>
              </a:lnSpc>
              <a:buNone/>
            </a:pPr>
            <a:r>
              <a:rPr lang="en-US" sz="1300" b="1" dirty="0">
                <a:solidFill>
                  <a:srgbClr val="3C3939"/>
                </a:solidFill>
                <a:latin typeface="Roboto" pitchFamily="34" charset="0"/>
                <a:ea typeface="Roboto" pitchFamily="34" charset="-122"/>
                <a:cs typeface="Roboto" pitchFamily="34" charset="-120"/>
              </a:rPr>
              <a:t>138,556</a:t>
            </a:r>
            <a:pPr algn="l" indent="0" marL="0">
              <a:lnSpc>
                <a:spcPts val="2100"/>
              </a:lnSpc>
              <a:buNone/>
            </a:pPr>
            <a:r>
              <a:rPr lang="en-US" sz="1300" dirty="0">
                <a:solidFill>
                  <a:srgbClr val="3C3939"/>
                </a:solidFill>
                <a:latin typeface="Roboto" pitchFamily="34" charset="0"/>
                <a:ea typeface="Roboto" pitchFamily="34" charset="-122"/>
                <a:cs typeface="Roboto" pitchFamily="34" charset="-120"/>
              </a:rPr>
              <a:t> beneficiary records</a:t>
            </a:r>
            <a:endParaRPr lang="en-US" sz="1300" dirty="0"/>
          </a:p>
        </p:txBody>
      </p:sp>
      <p:sp>
        <p:nvSpPr>
          <p:cNvPr id="23" name="Text 19"/>
          <p:cNvSpPr/>
          <p:nvPr/>
        </p:nvSpPr>
        <p:spPr>
          <a:xfrm>
            <a:off x="6187559" y="6623090"/>
            <a:ext cx="2384346" cy="268010"/>
          </a:xfrm>
          <a:prstGeom prst="rect">
            <a:avLst/>
          </a:prstGeom>
          <a:noFill/>
          <a:ln/>
        </p:spPr>
        <p:txBody>
          <a:bodyPr wrap="none" lIns="0" tIns="0" rIns="0" bIns="0" rtlCol="0" anchor="t"/>
          <a:lstStyle/>
          <a:p>
            <a:pPr algn="l" indent="0" marL="0">
              <a:lnSpc>
                <a:spcPts val="2100"/>
              </a:lnSpc>
              <a:buNone/>
            </a:pPr>
            <a:r>
              <a:rPr lang="en-US" sz="1300" b="1" dirty="0">
                <a:solidFill>
                  <a:srgbClr val="3C3939"/>
                </a:solidFill>
                <a:latin typeface="Roboto" pitchFamily="34" charset="0"/>
                <a:ea typeface="Roboto" pitchFamily="34" charset="-122"/>
                <a:cs typeface="Roboto" pitchFamily="34" charset="-120"/>
              </a:rPr>
              <a:t>25</a:t>
            </a:r>
            <a:pPr algn="l" indent="0" marL="0">
              <a:lnSpc>
                <a:spcPts val="2100"/>
              </a:lnSpc>
              <a:buNone/>
            </a:pPr>
            <a:r>
              <a:rPr lang="en-US" sz="1300" dirty="0">
                <a:solidFill>
                  <a:srgbClr val="3C3939"/>
                </a:solidFill>
                <a:latin typeface="Roboto" pitchFamily="34" charset="0"/>
                <a:ea typeface="Roboto" pitchFamily="34" charset="-122"/>
                <a:cs typeface="Roboto" pitchFamily="34" charset="-120"/>
              </a:rPr>
              <a:t> columns</a:t>
            </a:r>
            <a:endParaRPr lang="en-US" sz="1300" dirty="0"/>
          </a:p>
        </p:txBody>
      </p:sp>
      <p:sp>
        <p:nvSpPr>
          <p:cNvPr id="24" name="Text 20"/>
          <p:cNvSpPr/>
          <p:nvPr/>
        </p:nvSpPr>
        <p:spPr>
          <a:xfrm>
            <a:off x="586383" y="7230308"/>
            <a:ext cx="7971234" cy="536019"/>
          </a:xfrm>
          <a:prstGeom prst="rect">
            <a:avLst/>
          </a:prstGeom>
          <a:noFill/>
          <a:ln/>
        </p:spPr>
        <p:txBody>
          <a:bodyPr wrap="square" lIns="0" tIns="0" rIns="0" bIns="0" rtlCol="0" anchor="t"/>
          <a:lstStyle/>
          <a:p>
            <a:pPr algn="l" indent="0" marL="0">
              <a:lnSpc>
                <a:spcPts val="2100"/>
              </a:lnSpc>
              <a:buNone/>
            </a:pPr>
            <a:r>
              <a:rPr lang="en-US" sz="1300" dirty="0">
                <a:solidFill>
                  <a:srgbClr val="3C3939"/>
                </a:solidFill>
                <a:latin typeface="Roboto" pitchFamily="34" charset="0"/>
                <a:ea typeface="Roboto" pitchFamily="34" charset="-122"/>
                <a:cs typeface="Roboto" pitchFamily="34" charset="-120"/>
              </a:rPr>
              <a:t>During the exploration phase, </a:t>
            </a:r>
            <a:pPr algn="l" indent="0" marL="0">
              <a:lnSpc>
                <a:spcPts val="2100"/>
              </a:lnSpc>
              <a:buNone/>
            </a:pPr>
            <a:r>
              <a:rPr lang="en-US" sz="1300" b="1" dirty="0">
                <a:solidFill>
                  <a:srgbClr val="3C3939"/>
                </a:solidFill>
                <a:latin typeface="Roboto" pitchFamily="34" charset="0"/>
                <a:ea typeface="Roboto" pitchFamily="34" charset="-122"/>
                <a:cs typeface="Roboto" pitchFamily="34" charset="-120"/>
              </a:rPr>
              <a:t>240</a:t>
            </a:r>
            <a:pPr algn="l" indent="0" marL="0">
              <a:lnSpc>
                <a:spcPts val="2100"/>
              </a:lnSpc>
              <a:buNone/>
            </a:pPr>
            <a:r>
              <a:rPr lang="en-US" sz="1300" dirty="0">
                <a:solidFill>
                  <a:srgbClr val="3C3939"/>
                </a:solidFill>
                <a:latin typeface="Roboto" pitchFamily="34" charset="0"/>
                <a:ea typeface="Roboto" pitchFamily="34" charset="-122"/>
                <a:cs typeface="Roboto" pitchFamily="34" charset="-120"/>
              </a:rPr>
              <a:t> missing values were identified and handled via median imputation to ensure data completeness for analysis.</a:t>
            </a:r>
            <a:endParaRPr lang="en-US" sz="13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568285" y="446484"/>
            <a:ext cx="10667881" cy="507444"/>
          </a:xfrm>
          <a:prstGeom prst="rect">
            <a:avLst/>
          </a:prstGeom>
          <a:noFill/>
          <a:ln/>
        </p:spPr>
        <p:txBody>
          <a:bodyPr wrap="none" lIns="0" tIns="0" rIns="0" bIns="0" rtlCol="0" anchor="t"/>
          <a:lstStyle/>
          <a:p>
            <a:pPr algn="l" indent="0" marL="0">
              <a:lnSpc>
                <a:spcPts val="3950"/>
              </a:lnSpc>
              <a:buNone/>
            </a:pPr>
            <a:r>
              <a:rPr lang="en-US" sz="3150" dirty="0">
                <a:solidFill>
                  <a:srgbClr val="1B1B27"/>
                </a:solidFill>
                <a:latin typeface="Raleway" pitchFamily="34" charset="0"/>
                <a:ea typeface="Raleway" pitchFamily="34" charset="-122"/>
                <a:cs typeface="Raleway" pitchFamily="34" charset="-120"/>
              </a:rPr>
              <a:t>Our Methodology: A Strategic Approach to Data Analytics</a:t>
            </a:r>
            <a:endParaRPr lang="en-US" sz="3150" dirty="0"/>
          </a:p>
        </p:txBody>
      </p:sp>
      <p:sp>
        <p:nvSpPr>
          <p:cNvPr id="3" name="Text 1"/>
          <p:cNvSpPr/>
          <p:nvPr/>
        </p:nvSpPr>
        <p:spPr>
          <a:xfrm>
            <a:off x="568285" y="1278612"/>
            <a:ext cx="13493829" cy="259794"/>
          </a:xfrm>
          <a:prstGeom prst="rect">
            <a:avLst/>
          </a:prstGeom>
          <a:noFill/>
          <a:ln/>
        </p:spPr>
        <p:txBody>
          <a:bodyPr wrap="none" lIns="0" tIns="0" rIns="0" bIns="0" rtlCol="0" anchor="t"/>
          <a:lstStyle/>
          <a:p>
            <a:pPr algn="l" indent="0" marL="0">
              <a:lnSpc>
                <a:spcPts val="2000"/>
              </a:lnSpc>
              <a:buNone/>
            </a:pPr>
            <a:r>
              <a:rPr lang="en-US" sz="1250" dirty="0">
                <a:solidFill>
                  <a:srgbClr val="3C3939"/>
                </a:solidFill>
                <a:latin typeface="Roboto" pitchFamily="34" charset="0"/>
                <a:ea typeface="Roboto" pitchFamily="34" charset="-122"/>
                <a:cs typeface="Roboto" pitchFamily="34" charset="-120"/>
              </a:rPr>
              <a:t>Our robust methodology focuses on a balanced allocation of resources across data preparation, analysis, and strategic interpretation to ensure impactful results.</a:t>
            </a:r>
            <a:endParaRPr lang="en-US" sz="1250" dirty="0"/>
          </a:p>
        </p:txBody>
      </p:sp>
      <p:pic>
        <p:nvPicPr>
          <p:cNvPr id="4" name="Image 0" descr="preencoded.png">    </p:cNvPr>
          <p:cNvPicPr>
            <a:picLocks noChangeAspect="1"/>
          </p:cNvPicPr>
          <p:nvPr/>
        </p:nvPicPr>
        <p:blipFill>
          <a:blip r:embed="rId1"/>
          <a:stretch>
            <a:fillRect/>
          </a:stretch>
        </p:blipFill>
        <p:spPr>
          <a:xfrm>
            <a:off x="794980" y="1721048"/>
            <a:ext cx="13040439" cy="6925389"/>
          </a:xfrm>
          <a:prstGeom prst="rect">
            <a:avLst/>
          </a:prstGeom>
        </p:spPr>
      </p:pic>
      <p:sp>
        <p:nvSpPr>
          <p:cNvPr id="5" name="Text 2"/>
          <p:cNvSpPr/>
          <p:nvPr/>
        </p:nvSpPr>
        <p:spPr>
          <a:xfrm>
            <a:off x="7532687" y="7046087"/>
            <a:ext cx="3036082" cy="379510"/>
          </a:xfrm>
          <a:prstGeom prst="rect">
            <a:avLst/>
          </a:prstGeom>
          <a:noFill/>
          <a:ln/>
        </p:spPr>
        <p:txBody>
          <a:bodyPr wrap="none" lIns="0" tIns="0" rIns="0" bIns="0" rtlCol="0" anchor="t"/>
          <a:lstStyle/>
          <a:p>
            <a:pPr algn="l" indent="0" marL="0">
              <a:lnSpc>
                <a:spcPts val="1650"/>
              </a:lnSpc>
              <a:buNone/>
            </a:pPr>
            <a:r>
              <a:rPr lang="en-US" sz="1350" dirty="0">
                <a:solidFill>
                  <a:srgbClr val="3C3939"/>
                </a:solidFill>
                <a:latin typeface="Raleway" pitchFamily="34" charset="0"/>
                <a:ea typeface="Raleway" pitchFamily="34" charset="-122"/>
                <a:cs typeface="Raleway" pitchFamily="34" charset="-120"/>
              </a:rPr>
              <a:t>Model Selection</a:t>
            </a:r>
            <a:endParaRPr lang="en-US" sz="1350" dirty="0"/>
          </a:p>
        </p:txBody>
      </p:sp>
      <p:sp>
        <p:nvSpPr>
          <p:cNvPr id="6" name="Text 3"/>
          <p:cNvSpPr/>
          <p:nvPr/>
        </p:nvSpPr>
        <p:spPr>
          <a:xfrm>
            <a:off x="7532687" y="7533547"/>
            <a:ext cx="4938693" cy="303608"/>
          </a:xfrm>
          <a:prstGeom prst="rect">
            <a:avLst/>
          </a:prstGeom>
          <a:noFill/>
          <a:ln/>
        </p:spPr>
        <p:txBody>
          <a:bodyPr wrap="none" lIns="0" tIns="0" rIns="0" bIns="0" rtlCol="0" anchor="t"/>
          <a:lstStyle/>
          <a:p>
            <a:pPr algn="l" indent="0" marL="0">
              <a:lnSpc>
                <a:spcPts val="1350"/>
              </a:lnSpc>
              <a:buNone/>
            </a:pPr>
            <a:r>
              <a:rPr lang="en-US" sz="1050" dirty="0">
                <a:solidFill>
                  <a:srgbClr val="3C3939"/>
                </a:solidFill>
                <a:latin typeface="Roboto" pitchFamily="34" charset="0"/>
                <a:ea typeface="Roboto" pitchFamily="34" charset="-122"/>
                <a:cs typeface="Roboto" pitchFamily="34" charset="-120"/>
              </a:rPr>
              <a:t>chose the best model + strategy</a:t>
            </a:r>
            <a:endParaRPr lang="en-US" sz="1050" dirty="0"/>
          </a:p>
        </p:txBody>
      </p:sp>
      <p:pic>
        <p:nvPicPr>
          <p:cNvPr id="7" name="Image 1" descr="preencoded.pn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699662" y="7153404"/>
            <a:ext cx="404811" cy="404811"/>
          </a:xfrm>
          <a:prstGeom prst="rect">
            <a:avLst/>
          </a:prstGeom>
        </p:spPr>
      </p:pic>
      <p:sp>
        <p:nvSpPr>
          <p:cNvPr id="8" name="Text 4"/>
          <p:cNvSpPr/>
          <p:nvPr/>
        </p:nvSpPr>
        <p:spPr>
          <a:xfrm>
            <a:off x="8585195" y="5575275"/>
            <a:ext cx="3622215" cy="379510"/>
          </a:xfrm>
          <a:prstGeom prst="rect">
            <a:avLst/>
          </a:prstGeom>
          <a:noFill/>
          <a:ln/>
        </p:spPr>
        <p:txBody>
          <a:bodyPr wrap="none" lIns="0" tIns="0" rIns="0" bIns="0" rtlCol="0" anchor="t"/>
          <a:lstStyle/>
          <a:p>
            <a:pPr algn="l" indent="0" marL="0">
              <a:lnSpc>
                <a:spcPts val="1650"/>
              </a:lnSpc>
              <a:buNone/>
            </a:pPr>
            <a:r>
              <a:rPr lang="en-US" sz="1350" dirty="0">
                <a:solidFill>
                  <a:srgbClr val="3C3939"/>
                </a:solidFill>
                <a:latin typeface="Raleway" pitchFamily="34" charset="0"/>
                <a:ea typeface="Raleway" pitchFamily="34" charset="-122"/>
                <a:cs typeface="Raleway" pitchFamily="34" charset="-120"/>
              </a:rPr>
              <a:t>Handle Imbalance In Data</a:t>
            </a:r>
            <a:endParaRPr lang="en-US" sz="1350" dirty="0"/>
          </a:p>
        </p:txBody>
      </p:sp>
      <p:sp>
        <p:nvSpPr>
          <p:cNvPr id="9" name="Text 5"/>
          <p:cNvSpPr/>
          <p:nvPr/>
        </p:nvSpPr>
        <p:spPr>
          <a:xfrm>
            <a:off x="8585195" y="6062734"/>
            <a:ext cx="4938694" cy="303608"/>
          </a:xfrm>
          <a:prstGeom prst="rect">
            <a:avLst/>
          </a:prstGeom>
          <a:noFill/>
          <a:ln/>
        </p:spPr>
        <p:txBody>
          <a:bodyPr wrap="none" lIns="0" tIns="0" rIns="0" bIns="0" rtlCol="0" anchor="t"/>
          <a:lstStyle/>
          <a:p>
            <a:pPr algn="l" indent="0" marL="0">
              <a:lnSpc>
                <a:spcPts val="1350"/>
              </a:lnSpc>
              <a:buNone/>
            </a:pPr>
            <a:r>
              <a:rPr lang="en-US" sz="1050" dirty="0">
                <a:solidFill>
                  <a:srgbClr val="3C3939"/>
                </a:solidFill>
                <a:latin typeface="Roboto" pitchFamily="34" charset="0"/>
                <a:ea typeface="Roboto" pitchFamily="34" charset="-122"/>
                <a:cs typeface="Roboto" pitchFamily="34" charset="-120"/>
              </a:rPr>
              <a:t>Choose the best strategy</a:t>
            </a:r>
            <a:endParaRPr lang="en-US" sz="1050" dirty="0"/>
          </a:p>
        </p:txBody>
      </p:sp>
      <p:pic>
        <p:nvPicPr>
          <p:cNvPr id="10" name="Image 2" descr="preencoded.png">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752171" y="5682591"/>
            <a:ext cx="404811" cy="404811"/>
          </a:xfrm>
          <a:prstGeom prst="rect">
            <a:avLst/>
          </a:prstGeom>
        </p:spPr>
      </p:pic>
      <p:sp>
        <p:nvSpPr>
          <p:cNvPr id="11" name="Text 6"/>
          <p:cNvSpPr/>
          <p:nvPr/>
        </p:nvSpPr>
        <p:spPr>
          <a:xfrm>
            <a:off x="8477246" y="3767119"/>
            <a:ext cx="3036082" cy="379510"/>
          </a:xfrm>
          <a:prstGeom prst="rect">
            <a:avLst/>
          </a:prstGeom>
          <a:noFill/>
          <a:ln/>
        </p:spPr>
        <p:txBody>
          <a:bodyPr wrap="none" lIns="0" tIns="0" rIns="0" bIns="0" rtlCol="0" anchor="t"/>
          <a:lstStyle/>
          <a:p>
            <a:pPr algn="l" indent="0" marL="0">
              <a:lnSpc>
                <a:spcPts val="1650"/>
              </a:lnSpc>
              <a:buNone/>
            </a:pPr>
            <a:r>
              <a:rPr lang="en-US" sz="1350" dirty="0">
                <a:solidFill>
                  <a:srgbClr val="3C3939"/>
                </a:solidFill>
                <a:latin typeface="Raleway" pitchFamily="34" charset="0"/>
                <a:ea typeface="Raleway" pitchFamily="34" charset="-122"/>
                <a:cs typeface="Raleway" pitchFamily="34" charset="-120"/>
              </a:rPr>
              <a:t>Data Analysis</a:t>
            </a:r>
            <a:endParaRPr lang="en-US" sz="1350" dirty="0"/>
          </a:p>
        </p:txBody>
      </p:sp>
      <p:sp>
        <p:nvSpPr>
          <p:cNvPr id="12" name="Text 7"/>
          <p:cNvSpPr/>
          <p:nvPr/>
        </p:nvSpPr>
        <p:spPr>
          <a:xfrm>
            <a:off x="8477246" y="4254579"/>
            <a:ext cx="4938693" cy="303608"/>
          </a:xfrm>
          <a:prstGeom prst="rect">
            <a:avLst/>
          </a:prstGeom>
          <a:noFill/>
          <a:ln/>
        </p:spPr>
        <p:txBody>
          <a:bodyPr wrap="none" lIns="0" tIns="0" rIns="0" bIns="0" rtlCol="0" anchor="t"/>
          <a:lstStyle/>
          <a:p>
            <a:pPr algn="l" indent="0" marL="0">
              <a:lnSpc>
                <a:spcPts val="1350"/>
              </a:lnSpc>
              <a:buNone/>
            </a:pPr>
            <a:r>
              <a:rPr lang="en-US" sz="1050" dirty="0">
                <a:solidFill>
                  <a:srgbClr val="3C3939"/>
                </a:solidFill>
                <a:latin typeface="Roboto" pitchFamily="34" charset="0"/>
                <a:ea typeface="Roboto" pitchFamily="34" charset="-122"/>
                <a:cs typeface="Roboto" pitchFamily="34" charset="-120"/>
              </a:rPr>
              <a:t>Modeling, visualization, and insights.</a:t>
            </a:r>
            <a:endParaRPr lang="en-US" sz="1050" dirty="0"/>
          </a:p>
        </p:txBody>
      </p:sp>
      <p:pic>
        <p:nvPicPr>
          <p:cNvPr id="13" name="Image 3" descr="preencoded.png">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644221" y="3874436"/>
            <a:ext cx="404811" cy="404811"/>
          </a:xfrm>
          <a:prstGeom prst="rect">
            <a:avLst/>
          </a:prstGeom>
        </p:spPr>
      </p:pic>
      <p:sp>
        <p:nvSpPr>
          <p:cNvPr id="14" name="Text 8"/>
          <p:cNvSpPr/>
          <p:nvPr/>
        </p:nvSpPr>
        <p:spPr>
          <a:xfrm>
            <a:off x="7316788" y="2134382"/>
            <a:ext cx="3036081" cy="379510"/>
          </a:xfrm>
          <a:prstGeom prst="rect">
            <a:avLst/>
          </a:prstGeom>
          <a:noFill/>
          <a:ln/>
        </p:spPr>
        <p:txBody>
          <a:bodyPr wrap="none" lIns="0" tIns="0" rIns="0" bIns="0" rtlCol="0" anchor="t"/>
          <a:lstStyle/>
          <a:p>
            <a:pPr algn="l" indent="0" marL="0">
              <a:lnSpc>
                <a:spcPts val="1650"/>
              </a:lnSpc>
              <a:buNone/>
            </a:pPr>
            <a:r>
              <a:rPr lang="en-US" sz="1350" dirty="0">
                <a:solidFill>
                  <a:srgbClr val="3C3939"/>
                </a:solidFill>
                <a:latin typeface="Raleway" pitchFamily="34" charset="0"/>
                <a:ea typeface="Raleway" pitchFamily="34" charset="-122"/>
                <a:cs typeface="Raleway" pitchFamily="34" charset="-120"/>
              </a:rPr>
              <a:t>Data Preparation</a:t>
            </a:r>
            <a:endParaRPr lang="en-US" sz="1350" dirty="0"/>
          </a:p>
        </p:txBody>
      </p:sp>
      <p:sp>
        <p:nvSpPr>
          <p:cNvPr id="15" name="Text 9"/>
          <p:cNvSpPr/>
          <p:nvPr/>
        </p:nvSpPr>
        <p:spPr>
          <a:xfrm>
            <a:off x="7316788" y="2621842"/>
            <a:ext cx="4938693" cy="303608"/>
          </a:xfrm>
          <a:prstGeom prst="rect">
            <a:avLst/>
          </a:prstGeom>
          <a:noFill/>
          <a:ln/>
        </p:spPr>
        <p:txBody>
          <a:bodyPr wrap="none" lIns="0" tIns="0" rIns="0" bIns="0" rtlCol="0" anchor="t"/>
          <a:lstStyle/>
          <a:p>
            <a:pPr algn="l" indent="0" marL="0">
              <a:lnSpc>
                <a:spcPts val="1350"/>
              </a:lnSpc>
              <a:buNone/>
            </a:pPr>
            <a:r>
              <a:rPr lang="en-US" sz="1050" dirty="0">
                <a:solidFill>
                  <a:srgbClr val="3C3939"/>
                </a:solidFill>
                <a:latin typeface="Roboto" pitchFamily="34" charset="0"/>
                <a:ea typeface="Roboto" pitchFamily="34" charset="-122"/>
                <a:cs typeface="Roboto" pitchFamily="34" charset="-120"/>
              </a:rPr>
              <a:t>Cleansing, ingestion, and pipelines.</a:t>
            </a:r>
            <a:endParaRPr lang="en-US" sz="1050" dirty="0"/>
          </a:p>
        </p:txBody>
      </p:sp>
      <p:pic>
        <p:nvPicPr>
          <p:cNvPr id="16" name="Image 4" descr="preencoded.png">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524244" y="2241699"/>
            <a:ext cx="404811" cy="404811"/>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pic>
        <p:nvPicPr>
          <p:cNvPr id="3" name="Image 1" descr="preencoded.png">    </p:cNvPr>
          <p:cNvPicPr>
            <a:picLocks noChangeAspect="1"/>
          </p:cNvPicPr>
          <p:nvPr/>
        </p:nvPicPr>
        <p:blipFill>
          <a:blip r:embed="rId2"/>
          <a:stretch>
            <a:fillRect/>
          </a:stretch>
        </p:blipFill>
        <p:spPr>
          <a:xfrm>
            <a:off x="9318546" y="2521506"/>
            <a:ext cx="5137309" cy="3186470"/>
          </a:xfrm>
          <a:prstGeom prst="rect">
            <a:avLst/>
          </a:prstGeom>
        </p:spPr>
      </p:pic>
      <p:sp>
        <p:nvSpPr>
          <p:cNvPr id="4" name="Text 0"/>
          <p:cNvSpPr/>
          <p:nvPr/>
        </p:nvSpPr>
        <p:spPr>
          <a:xfrm>
            <a:off x="488633" y="722709"/>
            <a:ext cx="6892290" cy="436126"/>
          </a:xfrm>
          <a:prstGeom prst="rect">
            <a:avLst/>
          </a:prstGeom>
          <a:noFill/>
          <a:ln/>
        </p:spPr>
        <p:txBody>
          <a:bodyPr wrap="none" lIns="0" tIns="0" rIns="0" bIns="0" rtlCol="0" anchor="t"/>
          <a:lstStyle/>
          <a:p>
            <a:pPr algn="l" indent="0" marL="0">
              <a:lnSpc>
                <a:spcPts val="3400"/>
              </a:lnSpc>
              <a:buNone/>
            </a:pPr>
            <a:r>
              <a:rPr lang="en-US" sz="2700" dirty="0">
                <a:solidFill>
                  <a:srgbClr val="1B1B27"/>
                </a:solidFill>
                <a:latin typeface="Raleway" pitchFamily="34" charset="0"/>
                <a:ea typeface="Raleway" pitchFamily="34" charset="-122"/>
                <a:cs typeface="Raleway" pitchFamily="34" charset="-120"/>
              </a:rPr>
              <a:t>Addressing Class Imbalance: Why SMOTE?</a:t>
            </a:r>
            <a:endParaRPr lang="en-US" sz="2700" dirty="0"/>
          </a:p>
        </p:txBody>
      </p:sp>
      <p:sp>
        <p:nvSpPr>
          <p:cNvPr id="5" name="Text 1"/>
          <p:cNvSpPr/>
          <p:nvPr/>
        </p:nvSpPr>
        <p:spPr>
          <a:xfrm>
            <a:off x="488633" y="1368147"/>
            <a:ext cx="8166735" cy="446723"/>
          </a:xfrm>
          <a:prstGeom prst="rect">
            <a:avLst/>
          </a:prstGeom>
          <a:noFill/>
          <a:ln/>
        </p:spPr>
        <p:txBody>
          <a:bodyPr wrap="square" lIns="0" tIns="0" rIns="0" bIns="0" rtlCol="0" anchor="t"/>
          <a:lstStyle/>
          <a:p>
            <a:pPr algn="l" indent="0" marL="0">
              <a:lnSpc>
                <a:spcPts val="1750"/>
              </a:lnSpc>
              <a:buNone/>
            </a:pPr>
            <a:r>
              <a:rPr lang="en-US" sz="1050" dirty="0">
                <a:solidFill>
                  <a:srgbClr val="3C3939"/>
                </a:solidFill>
                <a:latin typeface="Roboto" pitchFamily="34" charset="0"/>
                <a:ea typeface="Roboto" pitchFamily="34" charset="-122"/>
                <a:cs typeface="Roboto" pitchFamily="34" charset="-120"/>
              </a:rPr>
              <a:t>The dataset is highly imbalanced (9.35% fraud rate), making standard algorithms ineffective for accurately identifying fraudulent providers.</a:t>
            </a:r>
            <a:endParaRPr lang="en-US" sz="1050" dirty="0"/>
          </a:p>
        </p:txBody>
      </p:sp>
      <p:sp>
        <p:nvSpPr>
          <p:cNvPr id="6" name="Shape 2"/>
          <p:cNvSpPr/>
          <p:nvPr/>
        </p:nvSpPr>
        <p:spPr>
          <a:xfrm>
            <a:off x="488633" y="1971913"/>
            <a:ext cx="8166735" cy="837605"/>
          </a:xfrm>
          <a:prstGeom prst="roundRect">
            <a:avLst>
              <a:gd name="adj" fmla="val 7000"/>
            </a:avLst>
          </a:prstGeom>
          <a:solidFill>
            <a:srgbClr val="FFFFFF">
              <a:alpha val="95000"/>
            </a:srgbClr>
          </a:solidFill>
          <a:ln w="15240">
            <a:solidFill>
              <a:srgbClr val="C7C7D0"/>
            </a:solidFill>
            <a:prstDash val="solid"/>
          </a:ln>
        </p:spPr>
      </p:sp>
      <p:sp>
        <p:nvSpPr>
          <p:cNvPr id="7" name="Shape 3"/>
          <p:cNvSpPr/>
          <p:nvPr/>
        </p:nvSpPr>
        <p:spPr>
          <a:xfrm>
            <a:off x="503873" y="1987153"/>
            <a:ext cx="558403" cy="807125"/>
          </a:xfrm>
          <a:prstGeom prst="roundRect">
            <a:avLst>
              <a:gd name="adj" fmla="val 7226"/>
            </a:avLst>
          </a:prstGeom>
          <a:solidFill>
            <a:srgbClr val="E1E1EA"/>
          </a:solidFill>
          <a:ln/>
        </p:spPr>
      </p:sp>
      <p:sp>
        <p:nvSpPr>
          <p:cNvPr id="8" name="Text 4"/>
          <p:cNvSpPr/>
          <p:nvPr/>
        </p:nvSpPr>
        <p:spPr>
          <a:xfrm>
            <a:off x="674608" y="2259806"/>
            <a:ext cx="209312" cy="261699"/>
          </a:xfrm>
          <a:prstGeom prst="rect">
            <a:avLst/>
          </a:prstGeom>
          <a:noFill/>
          <a:ln/>
        </p:spPr>
        <p:txBody>
          <a:bodyPr wrap="none" lIns="0" tIns="0" rIns="0" bIns="0" rtlCol="0" anchor="t"/>
          <a:lstStyle/>
          <a:p>
            <a:pPr algn="l" indent="0" marL="0">
              <a:lnSpc>
                <a:spcPts val="1600"/>
              </a:lnSpc>
              <a:buNone/>
            </a:pPr>
            <a:r>
              <a:rPr lang="en-US" sz="1600" dirty="0">
                <a:solidFill>
                  <a:srgbClr val="3C3939"/>
                </a:solidFill>
                <a:latin typeface="Raleway" pitchFamily="34" charset="0"/>
                <a:ea typeface="Raleway" pitchFamily="34" charset="-122"/>
                <a:cs typeface="Raleway" pitchFamily="34" charset="-120"/>
              </a:rPr>
              <a:t>1</a:t>
            </a:r>
            <a:endParaRPr lang="en-US" sz="1600" dirty="0"/>
          </a:p>
        </p:txBody>
      </p:sp>
      <p:sp>
        <p:nvSpPr>
          <p:cNvPr id="9" name="Text 5"/>
          <p:cNvSpPr/>
          <p:nvPr/>
        </p:nvSpPr>
        <p:spPr>
          <a:xfrm>
            <a:off x="1201817" y="2126694"/>
            <a:ext cx="1838325" cy="218123"/>
          </a:xfrm>
          <a:prstGeom prst="rect">
            <a:avLst/>
          </a:prstGeom>
          <a:noFill/>
          <a:ln/>
        </p:spPr>
        <p:txBody>
          <a:bodyPr wrap="none" lIns="0" tIns="0" rIns="0" bIns="0" rtlCol="0" anchor="t"/>
          <a:lstStyle/>
          <a:p>
            <a:pPr algn="l" indent="0" marL="0">
              <a:lnSpc>
                <a:spcPts val="1700"/>
              </a:lnSpc>
              <a:buNone/>
            </a:pPr>
            <a:r>
              <a:rPr lang="en-US" sz="1350" dirty="0">
                <a:solidFill>
                  <a:srgbClr val="3C3939"/>
                </a:solidFill>
                <a:latin typeface="Raleway" pitchFamily="34" charset="0"/>
                <a:ea typeface="Raleway" pitchFamily="34" charset="-122"/>
                <a:cs typeface="Raleway" pitchFamily="34" charset="-120"/>
              </a:rPr>
              <a:t>Cost-sensitive learning</a:t>
            </a:r>
            <a:endParaRPr lang="en-US" sz="1350" dirty="0"/>
          </a:p>
        </p:txBody>
      </p:sp>
      <p:sp>
        <p:nvSpPr>
          <p:cNvPr id="10" name="Text 6"/>
          <p:cNvSpPr/>
          <p:nvPr/>
        </p:nvSpPr>
        <p:spPr>
          <a:xfrm>
            <a:off x="1201817" y="2428518"/>
            <a:ext cx="7298769" cy="223361"/>
          </a:xfrm>
          <a:prstGeom prst="rect">
            <a:avLst/>
          </a:prstGeom>
          <a:noFill/>
          <a:ln/>
        </p:spPr>
        <p:txBody>
          <a:bodyPr wrap="none" lIns="0" tIns="0" rIns="0" bIns="0" rtlCol="0" anchor="t"/>
          <a:lstStyle/>
          <a:p>
            <a:pPr algn="l" indent="0" marL="0">
              <a:lnSpc>
                <a:spcPts val="1750"/>
              </a:lnSpc>
              <a:buNone/>
            </a:pPr>
            <a:r>
              <a:rPr lang="en-US" sz="1050" dirty="0">
                <a:solidFill>
                  <a:srgbClr val="3C3939"/>
                </a:solidFill>
                <a:latin typeface="Roboto" pitchFamily="34" charset="0"/>
                <a:ea typeface="Roboto" pitchFamily="34" charset="-122"/>
                <a:cs typeface="Roboto" pitchFamily="34" charset="-120"/>
              </a:rPr>
              <a:t>Catches 52.5% fraud, 73.6% precision</a:t>
            </a:r>
            <a:endParaRPr lang="en-US" sz="1050" dirty="0"/>
          </a:p>
        </p:txBody>
      </p:sp>
      <p:sp>
        <p:nvSpPr>
          <p:cNvPr id="11" name="Shape 7"/>
          <p:cNvSpPr/>
          <p:nvPr/>
        </p:nvSpPr>
        <p:spPr>
          <a:xfrm>
            <a:off x="488633" y="2949059"/>
            <a:ext cx="8166735" cy="837605"/>
          </a:xfrm>
          <a:prstGeom prst="roundRect">
            <a:avLst>
              <a:gd name="adj" fmla="val 7000"/>
            </a:avLst>
          </a:prstGeom>
          <a:solidFill>
            <a:srgbClr val="FFFFFF">
              <a:alpha val="95000"/>
            </a:srgbClr>
          </a:solidFill>
          <a:ln w="15240">
            <a:solidFill>
              <a:srgbClr val="C7C7D0"/>
            </a:solidFill>
            <a:prstDash val="solid"/>
          </a:ln>
        </p:spPr>
      </p:sp>
      <p:sp>
        <p:nvSpPr>
          <p:cNvPr id="12" name="Shape 8"/>
          <p:cNvSpPr/>
          <p:nvPr/>
        </p:nvSpPr>
        <p:spPr>
          <a:xfrm>
            <a:off x="503873" y="2964299"/>
            <a:ext cx="558403" cy="807125"/>
          </a:xfrm>
          <a:prstGeom prst="roundRect">
            <a:avLst>
              <a:gd name="adj" fmla="val 7226"/>
            </a:avLst>
          </a:prstGeom>
          <a:solidFill>
            <a:srgbClr val="E1E1EA"/>
          </a:solidFill>
          <a:ln/>
        </p:spPr>
      </p:sp>
      <p:sp>
        <p:nvSpPr>
          <p:cNvPr id="13" name="Text 9"/>
          <p:cNvSpPr/>
          <p:nvPr/>
        </p:nvSpPr>
        <p:spPr>
          <a:xfrm>
            <a:off x="674608" y="3236952"/>
            <a:ext cx="209312" cy="261699"/>
          </a:xfrm>
          <a:prstGeom prst="rect">
            <a:avLst/>
          </a:prstGeom>
          <a:noFill/>
          <a:ln/>
        </p:spPr>
        <p:txBody>
          <a:bodyPr wrap="none" lIns="0" tIns="0" rIns="0" bIns="0" rtlCol="0" anchor="t"/>
          <a:lstStyle/>
          <a:p>
            <a:pPr algn="l" indent="0" marL="0">
              <a:lnSpc>
                <a:spcPts val="1600"/>
              </a:lnSpc>
              <a:buNone/>
            </a:pPr>
            <a:r>
              <a:rPr lang="en-US" sz="1600" dirty="0">
                <a:solidFill>
                  <a:srgbClr val="3C3939"/>
                </a:solidFill>
                <a:latin typeface="Raleway" pitchFamily="34" charset="0"/>
                <a:ea typeface="Raleway" pitchFamily="34" charset="-122"/>
                <a:cs typeface="Raleway" pitchFamily="34" charset="-120"/>
              </a:rPr>
              <a:t>2</a:t>
            </a:r>
            <a:endParaRPr lang="en-US" sz="1600" dirty="0"/>
          </a:p>
        </p:txBody>
      </p:sp>
      <p:sp>
        <p:nvSpPr>
          <p:cNvPr id="14" name="Text 10"/>
          <p:cNvSpPr/>
          <p:nvPr/>
        </p:nvSpPr>
        <p:spPr>
          <a:xfrm>
            <a:off x="1201817" y="3103840"/>
            <a:ext cx="2630210" cy="218123"/>
          </a:xfrm>
          <a:prstGeom prst="rect">
            <a:avLst/>
          </a:prstGeom>
          <a:noFill/>
          <a:ln/>
        </p:spPr>
        <p:txBody>
          <a:bodyPr wrap="none" lIns="0" tIns="0" rIns="0" bIns="0" rtlCol="0" anchor="t"/>
          <a:lstStyle/>
          <a:p>
            <a:pPr algn="l" indent="0" marL="0">
              <a:lnSpc>
                <a:spcPts val="1700"/>
              </a:lnSpc>
              <a:buNone/>
            </a:pPr>
            <a:r>
              <a:rPr lang="en-US" sz="1350" dirty="0">
                <a:solidFill>
                  <a:srgbClr val="3C3939"/>
                </a:solidFill>
                <a:latin typeface="Raleway" pitchFamily="34" charset="0"/>
                <a:ea typeface="Raleway" pitchFamily="34" charset="-122"/>
                <a:cs typeface="Raleway" pitchFamily="34" charset="-120"/>
              </a:rPr>
              <a:t>SMOTE Oversampling (CHOSEN)</a:t>
            </a:r>
            <a:endParaRPr lang="en-US" sz="1350" dirty="0"/>
          </a:p>
        </p:txBody>
      </p:sp>
      <p:sp>
        <p:nvSpPr>
          <p:cNvPr id="15" name="Text 11"/>
          <p:cNvSpPr/>
          <p:nvPr/>
        </p:nvSpPr>
        <p:spPr>
          <a:xfrm>
            <a:off x="1201817" y="3405664"/>
            <a:ext cx="7298769" cy="223361"/>
          </a:xfrm>
          <a:prstGeom prst="rect">
            <a:avLst/>
          </a:prstGeom>
          <a:noFill/>
          <a:ln/>
        </p:spPr>
        <p:txBody>
          <a:bodyPr wrap="none" lIns="0" tIns="0" rIns="0" bIns="0" rtlCol="0" anchor="t"/>
          <a:lstStyle/>
          <a:p>
            <a:pPr algn="l" indent="0" marL="0">
              <a:lnSpc>
                <a:spcPts val="1750"/>
              </a:lnSpc>
              <a:buNone/>
            </a:pPr>
            <a:r>
              <a:rPr lang="en-US" sz="1050" dirty="0">
                <a:solidFill>
                  <a:srgbClr val="3C3939"/>
                </a:solidFill>
                <a:latin typeface="Roboto" pitchFamily="34" charset="0"/>
                <a:ea typeface="Roboto" pitchFamily="34" charset="-122"/>
                <a:cs typeface="Roboto" pitchFamily="34" charset="-120"/>
              </a:rPr>
              <a:t>Catches 73.3% fraud, 51% precision</a:t>
            </a:r>
            <a:endParaRPr lang="en-US" sz="1050" dirty="0"/>
          </a:p>
        </p:txBody>
      </p:sp>
      <p:sp>
        <p:nvSpPr>
          <p:cNvPr id="16" name="Shape 12"/>
          <p:cNvSpPr/>
          <p:nvPr/>
        </p:nvSpPr>
        <p:spPr>
          <a:xfrm>
            <a:off x="488633" y="3926205"/>
            <a:ext cx="8166735" cy="837605"/>
          </a:xfrm>
          <a:prstGeom prst="roundRect">
            <a:avLst>
              <a:gd name="adj" fmla="val 7000"/>
            </a:avLst>
          </a:prstGeom>
          <a:solidFill>
            <a:srgbClr val="FFFFFF">
              <a:alpha val="95000"/>
            </a:srgbClr>
          </a:solidFill>
          <a:ln w="15240">
            <a:solidFill>
              <a:srgbClr val="C7C7D0"/>
            </a:solidFill>
            <a:prstDash val="solid"/>
          </a:ln>
        </p:spPr>
      </p:sp>
      <p:sp>
        <p:nvSpPr>
          <p:cNvPr id="17" name="Shape 13"/>
          <p:cNvSpPr/>
          <p:nvPr/>
        </p:nvSpPr>
        <p:spPr>
          <a:xfrm>
            <a:off x="503873" y="3941445"/>
            <a:ext cx="558403" cy="807125"/>
          </a:xfrm>
          <a:prstGeom prst="roundRect">
            <a:avLst>
              <a:gd name="adj" fmla="val 7226"/>
            </a:avLst>
          </a:prstGeom>
          <a:solidFill>
            <a:srgbClr val="E1E1EA"/>
          </a:solidFill>
          <a:ln/>
        </p:spPr>
      </p:sp>
      <p:sp>
        <p:nvSpPr>
          <p:cNvPr id="18" name="Text 14"/>
          <p:cNvSpPr/>
          <p:nvPr/>
        </p:nvSpPr>
        <p:spPr>
          <a:xfrm>
            <a:off x="674608" y="4214098"/>
            <a:ext cx="209312" cy="261699"/>
          </a:xfrm>
          <a:prstGeom prst="rect">
            <a:avLst/>
          </a:prstGeom>
          <a:noFill/>
          <a:ln/>
        </p:spPr>
        <p:txBody>
          <a:bodyPr wrap="none" lIns="0" tIns="0" rIns="0" bIns="0" rtlCol="0" anchor="t"/>
          <a:lstStyle/>
          <a:p>
            <a:pPr algn="l" indent="0" marL="0">
              <a:lnSpc>
                <a:spcPts val="1600"/>
              </a:lnSpc>
              <a:buNone/>
            </a:pPr>
            <a:r>
              <a:rPr lang="en-US" sz="1600" dirty="0">
                <a:solidFill>
                  <a:srgbClr val="3C3939"/>
                </a:solidFill>
                <a:latin typeface="Raleway" pitchFamily="34" charset="0"/>
                <a:ea typeface="Raleway" pitchFamily="34" charset="-122"/>
                <a:cs typeface="Raleway" pitchFamily="34" charset="-120"/>
              </a:rPr>
              <a:t>3</a:t>
            </a:r>
            <a:endParaRPr lang="en-US" sz="1600" dirty="0"/>
          </a:p>
        </p:txBody>
      </p:sp>
      <p:sp>
        <p:nvSpPr>
          <p:cNvPr id="19" name="Text 15"/>
          <p:cNvSpPr/>
          <p:nvPr/>
        </p:nvSpPr>
        <p:spPr>
          <a:xfrm>
            <a:off x="1201817" y="4080986"/>
            <a:ext cx="1745099" cy="218123"/>
          </a:xfrm>
          <a:prstGeom prst="rect">
            <a:avLst/>
          </a:prstGeom>
          <a:noFill/>
          <a:ln/>
        </p:spPr>
        <p:txBody>
          <a:bodyPr wrap="none" lIns="0" tIns="0" rIns="0" bIns="0" rtlCol="0" anchor="t"/>
          <a:lstStyle/>
          <a:p>
            <a:pPr algn="l" indent="0" marL="0">
              <a:lnSpc>
                <a:spcPts val="1700"/>
              </a:lnSpc>
              <a:buNone/>
            </a:pPr>
            <a:r>
              <a:rPr lang="en-US" sz="1350" dirty="0">
                <a:solidFill>
                  <a:srgbClr val="3C3939"/>
                </a:solidFill>
                <a:latin typeface="Raleway" pitchFamily="34" charset="0"/>
                <a:ea typeface="Raleway" pitchFamily="34" charset="-122"/>
                <a:cs typeface="Raleway" pitchFamily="34" charset="-120"/>
              </a:rPr>
              <a:t>Class weighting</a:t>
            </a:r>
            <a:endParaRPr lang="en-US" sz="1350" dirty="0"/>
          </a:p>
        </p:txBody>
      </p:sp>
      <p:sp>
        <p:nvSpPr>
          <p:cNvPr id="20" name="Text 16"/>
          <p:cNvSpPr/>
          <p:nvPr/>
        </p:nvSpPr>
        <p:spPr>
          <a:xfrm>
            <a:off x="1201817" y="4382810"/>
            <a:ext cx="7298769" cy="223361"/>
          </a:xfrm>
          <a:prstGeom prst="rect">
            <a:avLst/>
          </a:prstGeom>
          <a:noFill/>
          <a:ln/>
        </p:spPr>
        <p:txBody>
          <a:bodyPr wrap="none" lIns="0" tIns="0" rIns="0" bIns="0" rtlCol="0" anchor="t"/>
          <a:lstStyle/>
          <a:p>
            <a:pPr algn="l" indent="0" marL="0">
              <a:lnSpc>
                <a:spcPts val="1750"/>
              </a:lnSpc>
              <a:buNone/>
            </a:pPr>
            <a:r>
              <a:rPr lang="en-US" sz="1050" dirty="0">
                <a:solidFill>
                  <a:srgbClr val="3C3939"/>
                </a:solidFill>
                <a:latin typeface="Roboto" pitchFamily="34" charset="0"/>
                <a:ea typeface="Roboto" pitchFamily="34" charset="-122"/>
                <a:cs typeface="Roboto" pitchFamily="34" charset="-120"/>
              </a:rPr>
              <a:t>Catches 50.5% fraud, 70.8% precision</a:t>
            </a:r>
            <a:endParaRPr lang="en-US" sz="1050" dirty="0"/>
          </a:p>
        </p:txBody>
      </p:sp>
      <p:sp>
        <p:nvSpPr>
          <p:cNvPr id="21" name="Shape 17"/>
          <p:cNvSpPr/>
          <p:nvPr/>
        </p:nvSpPr>
        <p:spPr>
          <a:xfrm>
            <a:off x="488633" y="4903351"/>
            <a:ext cx="8166735" cy="837605"/>
          </a:xfrm>
          <a:prstGeom prst="roundRect">
            <a:avLst>
              <a:gd name="adj" fmla="val 7000"/>
            </a:avLst>
          </a:prstGeom>
          <a:solidFill>
            <a:srgbClr val="FFFFFF">
              <a:alpha val="95000"/>
            </a:srgbClr>
          </a:solidFill>
          <a:ln w="15240">
            <a:solidFill>
              <a:srgbClr val="C7C7D0"/>
            </a:solidFill>
            <a:prstDash val="solid"/>
          </a:ln>
        </p:spPr>
      </p:sp>
      <p:sp>
        <p:nvSpPr>
          <p:cNvPr id="22" name="Shape 18"/>
          <p:cNvSpPr/>
          <p:nvPr/>
        </p:nvSpPr>
        <p:spPr>
          <a:xfrm>
            <a:off x="503873" y="4918591"/>
            <a:ext cx="558403" cy="807125"/>
          </a:xfrm>
          <a:prstGeom prst="roundRect">
            <a:avLst>
              <a:gd name="adj" fmla="val 7226"/>
            </a:avLst>
          </a:prstGeom>
          <a:solidFill>
            <a:srgbClr val="E1E1EA"/>
          </a:solidFill>
          <a:ln/>
        </p:spPr>
      </p:sp>
      <p:sp>
        <p:nvSpPr>
          <p:cNvPr id="23" name="Text 19"/>
          <p:cNvSpPr/>
          <p:nvPr/>
        </p:nvSpPr>
        <p:spPr>
          <a:xfrm>
            <a:off x="674608" y="5191244"/>
            <a:ext cx="209312" cy="261699"/>
          </a:xfrm>
          <a:prstGeom prst="rect">
            <a:avLst/>
          </a:prstGeom>
          <a:noFill/>
          <a:ln/>
        </p:spPr>
        <p:txBody>
          <a:bodyPr wrap="none" lIns="0" tIns="0" rIns="0" bIns="0" rtlCol="0" anchor="t"/>
          <a:lstStyle/>
          <a:p>
            <a:pPr algn="l" indent="0" marL="0">
              <a:lnSpc>
                <a:spcPts val="1600"/>
              </a:lnSpc>
              <a:buNone/>
            </a:pPr>
            <a:r>
              <a:rPr lang="en-US" sz="1600" dirty="0">
                <a:solidFill>
                  <a:srgbClr val="3C3939"/>
                </a:solidFill>
                <a:latin typeface="Raleway" pitchFamily="34" charset="0"/>
                <a:ea typeface="Raleway" pitchFamily="34" charset="-122"/>
                <a:cs typeface="Raleway" pitchFamily="34" charset="-120"/>
              </a:rPr>
              <a:t>4</a:t>
            </a:r>
            <a:endParaRPr lang="en-US" sz="1600" dirty="0"/>
          </a:p>
        </p:txBody>
      </p:sp>
      <p:sp>
        <p:nvSpPr>
          <p:cNvPr id="24" name="Text 20"/>
          <p:cNvSpPr/>
          <p:nvPr/>
        </p:nvSpPr>
        <p:spPr>
          <a:xfrm>
            <a:off x="1201817" y="5058132"/>
            <a:ext cx="1945957" cy="218123"/>
          </a:xfrm>
          <a:prstGeom prst="rect">
            <a:avLst/>
          </a:prstGeom>
          <a:noFill/>
          <a:ln/>
        </p:spPr>
        <p:txBody>
          <a:bodyPr wrap="none" lIns="0" tIns="0" rIns="0" bIns="0" rtlCol="0" anchor="t"/>
          <a:lstStyle/>
          <a:p>
            <a:pPr algn="l" indent="0" marL="0">
              <a:lnSpc>
                <a:spcPts val="1700"/>
              </a:lnSpc>
              <a:buNone/>
            </a:pPr>
            <a:r>
              <a:rPr lang="en-US" sz="1350" dirty="0">
                <a:solidFill>
                  <a:srgbClr val="3C3939"/>
                </a:solidFill>
                <a:latin typeface="Raleway" pitchFamily="34" charset="0"/>
                <a:ea typeface="Raleway" pitchFamily="34" charset="-122"/>
                <a:cs typeface="Raleway" pitchFamily="34" charset="-120"/>
              </a:rPr>
              <a:t>Random undersampling</a:t>
            </a:r>
            <a:endParaRPr lang="en-US" sz="1350" dirty="0"/>
          </a:p>
        </p:txBody>
      </p:sp>
      <p:sp>
        <p:nvSpPr>
          <p:cNvPr id="25" name="Text 21"/>
          <p:cNvSpPr/>
          <p:nvPr/>
        </p:nvSpPr>
        <p:spPr>
          <a:xfrm>
            <a:off x="1201817" y="5359956"/>
            <a:ext cx="7298769" cy="223361"/>
          </a:xfrm>
          <a:prstGeom prst="rect">
            <a:avLst/>
          </a:prstGeom>
          <a:noFill/>
          <a:ln/>
        </p:spPr>
        <p:txBody>
          <a:bodyPr wrap="none" lIns="0" tIns="0" rIns="0" bIns="0" rtlCol="0" anchor="t"/>
          <a:lstStyle/>
          <a:p>
            <a:pPr algn="l" indent="0" marL="0">
              <a:lnSpc>
                <a:spcPts val="1750"/>
              </a:lnSpc>
              <a:buNone/>
            </a:pPr>
            <a:r>
              <a:rPr lang="en-US" sz="1050" dirty="0">
                <a:solidFill>
                  <a:srgbClr val="3C3939"/>
                </a:solidFill>
                <a:latin typeface="Roboto" pitchFamily="34" charset="0"/>
                <a:ea typeface="Roboto" pitchFamily="34" charset="-122"/>
                <a:cs typeface="Roboto" pitchFamily="34" charset="-120"/>
              </a:rPr>
              <a:t>Catches 88.1% fraud, but only 35.9% precision</a:t>
            </a:r>
            <a:endParaRPr lang="en-US" sz="1050" dirty="0"/>
          </a:p>
        </p:txBody>
      </p:sp>
      <p:sp>
        <p:nvSpPr>
          <p:cNvPr id="26" name="Text 22"/>
          <p:cNvSpPr/>
          <p:nvPr/>
        </p:nvSpPr>
        <p:spPr>
          <a:xfrm>
            <a:off x="488633" y="5897999"/>
            <a:ext cx="8166735" cy="223361"/>
          </a:xfrm>
          <a:prstGeom prst="rect">
            <a:avLst/>
          </a:prstGeom>
          <a:noFill/>
          <a:ln/>
        </p:spPr>
        <p:txBody>
          <a:bodyPr wrap="none" lIns="0" tIns="0" rIns="0" bIns="0" rtlCol="0" anchor="t"/>
          <a:lstStyle/>
          <a:p>
            <a:pPr algn="l" indent="0" marL="0">
              <a:lnSpc>
                <a:spcPts val="1750"/>
              </a:lnSpc>
              <a:buNone/>
            </a:pPr>
            <a:r>
              <a:rPr lang="en-US" sz="1050" dirty="0">
                <a:solidFill>
                  <a:srgbClr val="3C3939"/>
                </a:solidFill>
                <a:latin typeface="Roboto" pitchFamily="34" charset="0"/>
                <a:ea typeface="Roboto" pitchFamily="34" charset="-122"/>
                <a:cs typeface="Roboto" pitchFamily="34" charset="-120"/>
              </a:rPr>
              <a:t>SMOTE (Synthetic Minority Oversampling Technique) was chosen due to its balanced performance and approach:</a:t>
            </a:r>
            <a:endParaRPr lang="en-US" sz="1050" dirty="0"/>
          </a:p>
        </p:txBody>
      </p:sp>
      <p:sp>
        <p:nvSpPr>
          <p:cNvPr id="27" name="Shape 23"/>
          <p:cNvSpPr/>
          <p:nvPr/>
        </p:nvSpPr>
        <p:spPr>
          <a:xfrm>
            <a:off x="488633" y="6355199"/>
            <a:ext cx="69771" cy="69771"/>
          </a:xfrm>
          <a:prstGeom prst="roundRect">
            <a:avLst>
              <a:gd name="adj" fmla="val 655287"/>
            </a:avLst>
          </a:prstGeom>
          <a:solidFill>
            <a:srgbClr val="1B1B27"/>
          </a:solidFill>
          <a:ln/>
        </p:spPr>
      </p:sp>
      <p:sp>
        <p:nvSpPr>
          <p:cNvPr id="28" name="Text 24"/>
          <p:cNvSpPr/>
          <p:nvPr/>
        </p:nvSpPr>
        <p:spPr>
          <a:xfrm>
            <a:off x="697944" y="6278404"/>
            <a:ext cx="7957423" cy="223361"/>
          </a:xfrm>
          <a:prstGeom prst="rect">
            <a:avLst/>
          </a:prstGeom>
          <a:noFill/>
          <a:ln/>
        </p:spPr>
        <p:txBody>
          <a:bodyPr wrap="none" lIns="0" tIns="0" rIns="0" bIns="0" rtlCol="0" anchor="t"/>
          <a:lstStyle/>
          <a:p>
            <a:pPr algn="l" indent="0" marL="0">
              <a:lnSpc>
                <a:spcPts val="1750"/>
              </a:lnSpc>
              <a:buNone/>
            </a:pPr>
            <a:r>
              <a:rPr lang="en-US" sz="1050" dirty="0">
                <a:solidFill>
                  <a:srgbClr val="3C3939"/>
                </a:solidFill>
                <a:latin typeface="Roboto" pitchFamily="34" charset="0"/>
                <a:ea typeface="Roboto" pitchFamily="34" charset="-122"/>
                <a:cs typeface="Roboto" pitchFamily="34" charset="-120"/>
              </a:rPr>
              <a:t>Generates synthetic samples for the minority class without removing legitimate providers.</a:t>
            </a:r>
            <a:endParaRPr lang="en-US" sz="1050" dirty="0"/>
          </a:p>
        </p:txBody>
      </p:sp>
      <p:sp>
        <p:nvSpPr>
          <p:cNvPr id="29" name="Shape 25"/>
          <p:cNvSpPr/>
          <p:nvPr/>
        </p:nvSpPr>
        <p:spPr>
          <a:xfrm>
            <a:off x="488633" y="6857762"/>
            <a:ext cx="69771" cy="69771"/>
          </a:xfrm>
          <a:prstGeom prst="roundRect">
            <a:avLst>
              <a:gd name="adj" fmla="val 655287"/>
            </a:avLst>
          </a:prstGeom>
          <a:solidFill>
            <a:srgbClr val="1B1B27"/>
          </a:solidFill>
          <a:ln/>
        </p:spPr>
      </p:sp>
      <p:sp>
        <p:nvSpPr>
          <p:cNvPr id="30" name="Text 26"/>
          <p:cNvSpPr/>
          <p:nvPr/>
        </p:nvSpPr>
        <p:spPr>
          <a:xfrm>
            <a:off x="697944" y="6780967"/>
            <a:ext cx="7957423" cy="223361"/>
          </a:xfrm>
          <a:prstGeom prst="rect">
            <a:avLst/>
          </a:prstGeom>
          <a:noFill/>
          <a:ln/>
        </p:spPr>
        <p:txBody>
          <a:bodyPr wrap="none" lIns="0" tIns="0" rIns="0" bIns="0" rtlCol="0" anchor="t"/>
          <a:lstStyle/>
          <a:p>
            <a:pPr algn="l" indent="0" marL="0">
              <a:lnSpc>
                <a:spcPts val="1750"/>
              </a:lnSpc>
              <a:buNone/>
            </a:pPr>
            <a:r>
              <a:rPr lang="en-US" sz="1050" dirty="0">
                <a:solidFill>
                  <a:srgbClr val="3C3939"/>
                </a:solidFill>
                <a:latin typeface="Roboto" pitchFamily="34" charset="0"/>
                <a:ea typeface="Roboto" pitchFamily="34" charset="-122"/>
                <a:cs typeface="Roboto" pitchFamily="34" charset="-120"/>
              </a:rPr>
              <a:t>Improves fraud pattern learning.</a:t>
            </a:r>
            <a:endParaRPr lang="en-US" sz="1050" dirty="0"/>
          </a:p>
        </p:txBody>
      </p:sp>
      <p:sp>
        <p:nvSpPr>
          <p:cNvPr id="31" name="Shape 27"/>
          <p:cNvSpPr/>
          <p:nvPr/>
        </p:nvSpPr>
        <p:spPr>
          <a:xfrm>
            <a:off x="488633" y="7360325"/>
            <a:ext cx="69771" cy="69771"/>
          </a:xfrm>
          <a:prstGeom prst="roundRect">
            <a:avLst>
              <a:gd name="adj" fmla="val 655287"/>
            </a:avLst>
          </a:prstGeom>
          <a:solidFill>
            <a:srgbClr val="1B1B27"/>
          </a:solidFill>
          <a:ln/>
        </p:spPr>
      </p:sp>
      <p:sp>
        <p:nvSpPr>
          <p:cNvPr id="32" name="Text 28"/>
          <p:cNvSpPr/>
          <p:nvPr/>
        </p:nvSpPr>
        <p:spPr>
          <a:xfrm>
            <a:off x="697944" y="7283529"/>
            <a:ext cx="7957423" cy="223361"/>
          </a:xfrm>
          <a:prstGeom prst="rect">
            <a:avLst/>
          </a:prstGeom>
          <a:noFill/>
          <a:ln/>
        </p:spPr>
        <p:txBody>
          <a:bodyPr wrap="none" lIns="0" tIns="0" rIns="0" bIns="0" rtlCol="0" anchor="t"/>
          <a:lstStyle/>
          <a:p>
            <a:pPr algn="l" indent="0" marL="0">
              <a:lnSpc>
                <a:spcPts val="1750"/>
              </a:lnSpc>
              <a:buNone/>
            </a:pPr>
            <a:r>
              <a:rPr lang="en-US" sz="1050" dirty="0">
                <a:solidFill>
                  <a:srgbClr val="3C3939"/>
                </a:solidFill>
                <a:latin typeface="Roboto" pitchFamily="34" charset="0"/>
                <a:ea typeface="Roboto" pitchFamily="34" charset="-122"/>
                <a:cs typeface="Roboto" pitchFamily="34" charset="-120"/>
              </a:rPr>
              <a:t>Avoids bias towards the majority class.</a:t>
            </a:r>
            <a:endParaRPr lang="en-US" sz="10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419981"/>
          </a:xfrm>
          <a:prstGeom prst="rect">
            <a:avLst/>
          </a:prstGeom>
        </p:spPr>
      </p:pic>
      <p:pic>
        <p:nvPicPr>
          <p:cNvPr id="3" name="Image 1" descr="preencoded.png">    </p:cNvPr>
          <p:cNvPicPr>
            <a:picLocks noChangeAspect="1"/>
          </p:cNvPicPr>
          <p:nvPr/>
        </p:nvPicPr>
        <p:blipFill>
          <a:blip r:embed="rId2"/>
          <a:stretch>
            <a:fillRect/>
          </a:stretch>
        </p:blipFill>
        <p:spPr>
          <a:xfrm>
            <a:off x="9285803" y="2524720"/>
            <a:ext cx="5202793" cy="3370421"/>
          </a:xfrm>
          <a:prstGeom prst="rect">
            <a:avLst/>
          </a:prstGeom>
        </p:spPr>
      </p:pic>
      <p:sp>
        <p:nvSpPr>
          <p:cNvPr id="4" name="Text 0"/>
          <p:cNvSpPr/>
          <p:nvPr/>
        </p:nvSpPr>
        <p:spPr>
          <a:xfrm>
            <a:off x="396835" y="311825"/>
            <a:ext cx="6027063" cy="354330"/>
          </a:xfrm>
          <a:prstGeom prst="rect">
            <a:avLst/>
          </a:prstGeom>
          <a:noFill/>
          <a:ln/>
        </p:spPr>
        <p:txBody>
          <a:bodyPr wrap="none" lIns="0" tIns="0" rIns="0" bIns="0" rtlCol="0" anchor="t"/>
          <a:lstStyle/>
          <a:p>
            <a:pPr algn="l" indent="0" marL="0">
              <a:lnSpc>
                <a:spcPts val="2750"/>
              </a:lnSpc>
              <a:buNone/>
            </a:pPr>
            <a:r>
              <a:rPr lang="en-US" sz="2200" dirty="0">
                <a:solidFill>
                  <a:srgbClr val="1B1B27"/>
                </a:solidFill>
                <a:latin typeface="Raleway" pitchFamily="34" charset="0"/>
                <a:ea typeface="Raleway" pitchFamily="34" charset="-122"/>
                <a:cs typeface="Raleway" pitchFamily="34" charset="-120"/>
              </a:rPr>
              <a:t>Model Selection: Logistic Regression + SMOTE</a:t>
            </a:r>
            <a:endParaRPr lang="en-US" sz="2200" dirty="0"/>
          </a:p>
        </p:txBody>
      </p:sp>
      <p:sp>
        <p:nvSpPr>
          <p:cNvPr id="5" name="Text 1"/>
          <p:cNvSpPr/>
          <p:nvPr/>
        </p:nvSpPr>
        <p:spPr>
          <a:xfrm>
            <a:off x="396835" y="836176"/>
            <a:ext cx="8350329" cy="362903"/>
          </a:xfrm>
          <a:prstGeom prst="rect">
            <a:avLst/>
          </a:prstGeom>
          <a:noFill/>
          <a:ln/>
        </p:spPr>
        <p:txBody>
          <a:bodyPr wrap="square" lIns="0" tIns="0" rIns="0" bIns="0" rtlCol="0" anchor="t"/>
          <a:lstStyle/>
          <a:p>
            <a:pPr algn="l" indent="0" marL="0">
              <a:lnSpc>
                <a:spcPts val="1400"/>
              </a:lnSpc>
              <a:buNone/>
            </a:pPr>
            <a:r>
              <a:rPr lang="en-US" sz="850" dirty="0">
                <a:solidFill>
                  <a:srgbClr val="3C3939"/>
                </a:solidFill>
                <a:latin typeface="Roboto" pitchFamily="34" charset="0"/>
                <a:ea typeface="Roboto" pitchFamily="34" charset="-122"/>
                <a:cs typeface="Roboto" pitchFamily="34" charset="-120"/>
              </a:rPr>
              <a:t>Based on our rigorous evaluation, Logistic Regression combined with SMOTE emerged as the optimal model for production due to its balanced performance across critical fraud detection metrics and its operational advantages.</a:t>
            </a:r>
            <a:endParaRPr lang="en-US" sz="850" dirty="0"/>
          </a:p>
        </p:txBody>
      </p:sp>
      <p:sp>
        <p:nvSpPr>
          <p:cNvPr id="6" name="Text 2"/>
          <p:cNvSpPr/>
          <p:nvPr/>
        </p:nvSpPr>
        <p:spPr>
          <a:xfrm>
            <a:off x="396835" y="1383268"/>
            <a:ext cx="8350329" cy="374213"/>
          </a:xfrm>
          <a:prstGeom prst="rect">
            <a:avLst/>
          </a:prstGeom>
          <a:noFill/>
          <a:ln/>
        </p:spPr>
        <p:txBody>
          <a:bodyPr wrap="none" lIns="0" tIns="0" rIns="0" bIns="0" rtlCol="0" anchor="t"/>
          <a:lstStyle/>
          <a:p>
            <a:pPr algn="ctr" indent="0" marL="0">
              <a:lnSpc>
                <a:spcPts val="2900"/>
              </a:lnSpc>
              <a:buNone/>
            </a:pPr>
            <a:r>
              <a:rPr lang="en-US" sz="2900" dirty="0">
                <a:solidFill>
                  <a:srgbClr val="3C3939"/>
                </a:solidFill>
                <a:latin typeface="Raleway" pitchFamily="34" charset="0"/>
                <a:ea typeface="Raleway" pitchFamily="34" charset="-122"/>
                <a:cs typeface="Raleway" pitchFamily="34" charset="-120"/>
              </a:rPr>
              <a:t>0.736</a:t>
            </a:r>
            <a:endParaRPr lang="en-US" sz="2900" dirty="0"/>
          </a:p>
        </p:txBody>
      </p:sp>
      <p:sp>
        <p:nvSpPr>
          <p:cNvPr id="7" name="Text 3"/>
          <p:cNvSpPr/>
          <p:nvPr/>
        </p:nvSpPr>
        <p:spPr>
          <a:xfrm>
            <a:off x="3863221" y="1899166"/>
            <a:ext cx="1417558" cy="177165"/>
          </a:xfrm>
          <a:prstGeom prst="rect">
            <a:avLst/>
          </a:prstGeom>
          <a:noFill/>
          <a:ln/>
        </p:spPr>
        <p:txBody>
          <a:bodyPr wrap="none" lIns="0" tIns="0" rIns="0" bIns="0" rtlCol="0" anchor="t"/>
          <a:lstStyle/>
          <a:p>
            <a:pPr algn="ctr" indent="0" marL="0">
              <a:lnSpc>
                <a:spcPts val="1350"/>
              </a:lnSpc>
              <a:buNone/>
            </a:pPr>
            <a:r>
              <a:rPr lang="en-US" sz="1100" dirty="0">
                <a:solidFill>
                  <a:srgbClr val="3C3939"/>
                </a:solidFill>
                <a:latin typeface="Raleway" pitchFamily="34" charset="0"/>
                <a:ea typeface="Raleway" pitchFamily="34" charset="-122"/>
                <a:cs typeface="Raleway" pitchFamily="34" charset="-120"/>
              </a:rPr>
              <a:t>PR-AUC</a:t>
            </a:r>
            <a:endParaRPr lang="en-US" sz="1100" dirty="0"/>
          </a:p>
        </p:txBody>
      </p:sp>
      <p:sp>
        <p:nvSpPr>
          <p:cNvPr id="8" name="Text 4"/>
          <p:cNvSpPr/>
          <p:nvPr/>
        </p:nvSpPr>
        <p:spPr>
          <a:xfrm>
            <a:off x="396835" y="2144316"/>
            <a:ext cx="8350329" cy="181451"/>
          </a:xfrm>
          <a:prstGeom prst="rect">
            <a:avLst/>
          </a:prstGeom>
          <a:noFill/>
          <a:ln/>
        </p:spPr>
        <p:txBody>
          <a:bodyPr wrap="none" lIns="0" tIns="0" rIns="0" bIns="0" rtlCol="0" anchor="t"/>
          <a:lstStyle/>
          <a:p>
            <a:pPr algn="ctr" indent="0" marL="0">
              <a:lnSpc>
                <a:spcPts val="1400"/>
              </a:lnSpc>
              <a:buNone/>
            </a:pPr>
            <a:r>
              <a:rPr lang="en-US" sz="850" dirty="0">
                <a:solidFill>
                  <a:srgbClr val="3C3939"/>
                </a:solidFill>
                <a:latin typeface="Roboto" pitchFamily="34" charset="0"/>
                <a:ea typeface="Roboto" pitchFamily="34" charset="-122"/>
                <a:cs typeface="Roboto" pitchFamily="34" charset="-120"/>
              </a:rPr>
              <a:t>Optimal fraud detection</a:t>
            </a:r>
            <a:endParaRPr lang="en-US" sz="850" dirty="0"/>
          </a:p>
        </p:txBody>
      </p:sp>
      <p:sp>
        <p:nvSpPr>
          <p:cNvPr id="9" name="Text 5"/>
          <p:cNvSpPr/>
          <p:nvPr/>
        </p:nvSpPr>
        <p:spPr>
          <a:xfrm>
            <a:off x="396835" y="2609255"/>
            <a:ext cx="8350329" cy="374213"/>
          </a:xfrm>
          <a:prstGeom prst="rect">
            <a:avLst/>
          </a:prstGeom>
          <a:noFill/>
          <a:ln/>
        </p:spPr>
        <p:txBody>
          <a:bodyPr wrap="none" lIns="0" tIns="0" rIns="0" bIns="0" rtlCol="0" anchor="t"/>
          <a:lstStyle/>
          <a:p>
            <a:pPr algn="ctr" indent="0" marL="0">
              <a:lnSpc>
                <a:spcPts val="2900"/>
              </a:lnSpc>
              <a:buNone/>
            </a:pPr>
            <a:r>
              <a:rPr lang="en-US" sz="2900" dirty="0">
                <a:solidFill>
                  <a:srgbClr val="3C3939"/>
                </a:solidFill>
                <a:latin typeface="Raleway" pitchFamily="34" charset="0"/>
                <a:ea typeface="Raleway" pitchFamily="34" charset="-122"/>
                <a:cs typeface="Raleway" pitchFamily="34" charset="-120"/>
              </a:rPr>
              <a:t>0.944</a:t>
            </a:r>
            <a:endParaRPr lang="en-US" sz="2900" dirty="0"/>
          </a:p>
        </p:txBody>
      </p:sp>
      <p:sp>
        <p:nvSpPr>
          <p:cNvPr id="10" name="Text 6"/>
          <p:cNvSpPr/>
          <p:nvPr/>
        </p:nvSpPr>
        <p:spPr>
          <a:xfrm>
            <a:off x="3863221" y="3125153"/>
            <a:ext cx="1417558" cy="177165"/>
          </a:xfrm>
          <a:prstGeom prst="rect">
            <a:avLst/>
          </a:prstGeom>
          <a:noFill/>
          <a:ln/>
        </p:spPr>
        <p:txBody>
          <a:bodyPr wrap="none" lIns="0" tIns="0" rIns="0" bIns="0" rtlCol="0" anchor="t"/>
          <a:lstStyle/>
          <a:p>
            <a:pPr algn="ctr" indent="0" marL="0">
              <a:lnSpc>
                <a:spcPts val="1350"/>
              </a:lnSpc>
              <a:buNone/>
            </a:pPr>
            <a:r>
              <a:rPr lang="en-US" sz="1100" dirty="0">
                <a:solidFill>
                  <a:srgbClr val="3C3939"/>
                </a:solidFill>
                <a:latin typeface="Raleway" pitchFamily="34" charset="0"/>
                <a:ea typeface="Raleway" pitchFamily="34" charset="-122"/>
                <a:cs typeface="Raleway" pitchFamily="34" charset="-120"/>
              </a:rPr>
              <a:t>ROC-AUC</a:t>
            </a:r>
            <a:endParaRPr lang="en-US" sz="1100" dirty="0"/>
          </a:p>
        </p:txBody>
      </p:sp>
      <p:sp>
        <p:nvSpPr>
          <p:cNvPr id="11" name="Text 7"/>
          <p:cNvSpPr/>
          <p:nvPr/>
        </p:nvSpPr>
        <p:spPr>
          <a:xfrm>
            <a:off x="396835" y="3370302"/>
            <a:ext cx="8350329" cy="181451"/>
          </a:xfrm>
          <a:prstGeom prst="rect">
            <a:avLst/>
          </a:prstGeom>
          <a:noFill/>
          <a:ln/>
        </p:spPr>
        <p:txBody>
          <a:bodyPr wrap="none" lIns="0" tIns="0" rIns="0" bIns="0" rtlCol="0" anchor="t"/>
          <a:lstStyle/>
          <a:p>
            <a:pPr algn="ctr" indent="0" marL="0">
              <a:lnSpc>
                <a:spcPts val="1400"/>
              </a:lnSpc>
              <a:buNone/>
            </a:pPr>
            <a:r>
              <a:rPr lang="en-US" sz="850" dirty="0">
                <a:solidFill>
                  <a:srgbClr val="3C3939"/>
                </a:solidFill>
                <a:latin typeface="Roboto" pitchFamily="34" charset="0"/>
                <a:ea typeface="Roboto" pitchFamily="34" charset="-122"/>
                <a:cs typeface="Roboto" pitchFamily="34" charset="-120"/>
              </a:rPr>
              <a:t>Minimizes unnecessary investigations</a:t>
            </a:r>
            <a:endParaRPr lang="en-US" sz="850" dirty="0"/>
          </a:p>
        </p:txBody>
      </p:sp>
      <p:sp>
        <p:nvSpPr>
          <p:cNvPr id="12" name="Text 8"/>
          <p:cNvSpPr/>
          <p:nvPr/>
        </p:nvSpPr>
        <p:spPr>
          <a:xfrm>
            <a:off x="396835" y="3835241"/>
            <a:ext cx="8350329" cy="374213"/>
          </a:xfrm>
          <a:prstGeom prst="rect">
            <a:avLst/>
          </a:prstGeom>
          <a:noFill/>
          <a:ln/>
        </p:spPr>
        <p:txBody>
          <a:bodyPr wrap="none" lIns="0" tIns="0" rIns="0" bIns="0" rtlCol="0" anchor="t"/>
          <a:lstStyle/>
          <a:p>
            <a:pPr algn="ctr" indent="0" marL="0">
              <a:lnSpc>
                <a:spcPts val="2900"/>
              </a:lnSpc>
              <a:buNone/>
            </a:pPr>
            <a:r>
              <a:rPr lang="en-US" sz="2900" dirty="0">
                <a:solidFill>
                  <a:srgbClr val="3C3939"/>
                </a:solidFill>
                <a:latin typeface="Raleway" pitchFamily="34" charset="0"/>
                <a:ea typeface="Raleway" pitchFamily="34" charset="-122"/>
                <a:cs typeface="Raleway" pitchFamily="34" charset="-120"/>
              </a:rPr>
              <a:t>0.861</a:t>
            </a:r>
            <a:endParaRPr lang="en-US" sz="2900" dirty="0"/>
          </a:p>
        </p:txBody>
      </p:sp>
      <p:sp>
        <p:nvSpPr>
          <p:cNvPr id="13" name="Text 9"/>
          <p:cNvSpPr/>
          <p:nvPr/>
        </p:nvSpPr>
        <p:spPr>
          <a:xfrm>
            <a:off x="3863221" y="4351139"/>
            <a:ext cx="1417558" cy="177165"/>
          </a:xfrm>
          <a:prstGeom prst="rect">
            <a:avLst/>
          </a:prstGeom>
          <a:noFill/>
          <a:ln/>
        </p:spPr>
        <p:txBody>
          <a:bodyPr wrap="none" lIns="0" tIns="0" rIns="0" bIns="0" rtlCol="0" anchor="t"/>
          <a:lstStyle/>
          <a:p>
            <a:pPr algn="ctr" indent="0" marL="0">
              <a:lnSpc>
                <a:spcPts val="1350"/>
              </a:lnSpc>
              <a:buNone/>
            </a:pPr>
            <a:r>
              <a:rPr lang="en-US" sz="1100" dirty="0">
                <a:solidFill>
                  <a:srgbClr val="3C3939"/>
                </a:solidFill>
                <a:latin typeface="Raleway" pitchFamily="34" charset="0"/>
                <a:ea typeface="Raleway" pitchFamily="34" charset="-122"/>
                <a:cs typeface="Raleway" pitchFamily="34" charset="-120"/>
              </a:rPr>
              <a:t>Recall</a:t>
            </a:r>
            <a:endParaRPr lang="en-US" sz="1100" dirty="0"/>
          </a:p>
        </p:txBody>
      </p:sp>
      <p:sp>
        <p:nvSpPr>
          <p:cNvPr id="14" name="Text 10"/>
          <p:cNvSpPr/>
          <p:nvPr/>
        </p:nvSpPr>
        <p:spPr>
          <a:xfrm>
            <a:off x="396835" y="4596289"/>
            <a:ext cx="8350329" cy="181451"/>
          </a:xfrm>
          <a:prstGeom prst="rect">
            <a:avLst/>
          </a:prstGeom>
          <a:noFill/>
          <a:ln/>
        </p:spPr>
        <p:txBody>
          <a:bodyPr wrap="none" lIns="0" tIns="0" rIns="0" bIns="0" rtlCol="0" anchor="t"/>
          <a:lstStyle/>
          <a:p>
            <a:pPr algn="ctr" indent="0" marL="0">
              <a:lnSpc>
                <a:spcPts val="1400"/>
              </a:lnSpc>
              <a:buNone/>
            </a:pPr>
            <a:r>
              <a:rPr lang="en-US" sz="850" dirty="0">
                <a:solidFill>
                  <a:srgbClr val="3C3939"/>
                </a:solidFill>
                <a:latin typeface="Roboto" pitchFamily="34" charset="0"/>
                <a:ea typeface="Roboto" pitchFamily="34" charset="-122"/>
                <a:cs typeface="Roboto" pitchFamily="34" charset="-120"/>
              </a:rPr>
              <a:t>Identifies 87 of 101 fraudulent providers</a:t>
            </a:r>
            <a:endParaRPr lang="en-US" sz="850" dirty="0"/>
          </a:p>
        </p:txBody>
      </p:sp>
      <p:sp>
        <p:nvSpPr>
          <p:cNvPr id="15" name="Text 11"/>
          <p:cNvSpPr/>
          <p:nvPr/>
        </p:nvSpPr>
        <p:spPr>
          <a:xfrm>
            <a:off x="396835" y="5061228"/>
            <a:ext cx="8350329" cy="374213"/>
          </a:xfrm>
          <a:prstGeom prst="rect">
            <a:avLst/>
          </a:prstGeom>
          <a:noFill/>
          <a:ln/>
        </p:spPr>
        <p:txBody>
          <a:bodyPr wrap="none" lIns="0" tIns="0" rIns="0" bIns="0" rtlCol="0" anchor="t"/>
          <a:lstStyle/>
          <a:p>
            <a:pPr algn="ctr" indent="0" marL="0">
              <a:lnSpc>
                <a:spcPts val="2900"/>
              </a:lnSpc>
              <a:buNone/>
            </a:pPr>
            <a:r>
              <a:rPr lang="en-US" sz="2900" dirty="0">
                <a:solidFill>
                  <a:srgbClr val="3C3939"/>
                </a:solidFill>
                <a:latin typeface="Raleway" pitchFamily="34" charset="0"/>
                <a:ea typeface="Raleway" pitchFamily="34" charset="-122"/>
                <a:cs typeface="Raleway" pitchFamily="34" charset="-120"/>
              </a:rPr>
              <a:t>0.545</a:t>
            </a:r>
            <a:endParaRPr lang="en-US" sz="2900" dirty="0"/>
          </a:p>
        </p:txBody>
      </p:sp>
      <p:sp>
        <p:nvSpPr>
          <p:cNvPr id="16" name="Text 12"/>
          <p:cNvSpPr/>
          <p:nvPr/>
        </p:nvSpPr>
        <p:spPr>
          <a:xfrm>
            <a:off x="3863221" y="5577126"/>
            <a:ext cx="1417558" cy="177165"/>
          </a:xfrm>
          <a:prstGeom prst="rect">
            <a:avLst/>
          </a:prstGeom>
          <a:noFill/>
          <a:ln/>
        </p:spPr>
        <p:txBody>
          <a:bodyPr wrap="none" lIns="0" tIns="0" rIns="0" bIns="0" rtlCol="0" anchor="t"/>
          <a:lstStyle/>
          <a:p>
            <a:pPr algn="ctr" indent="0" marL="0">
              <a:lnSpc>
                <a:spcPts val="1350"/>
              </a:lnSpc>
              <a:buNone/>
            </a:pPr>
            <a:r>
              <a:rPr lang="en-US" sz="1100" dirty="0">
                <a:solidFill>
                  <a:srgbClr val="3C3939"/>
                </a:solidFill>
                <a:latin typeface="Raleway" pitchFamily="34" charset="0"/>
                <a:ea typeface="Raleway" pitchFamily="34" charset="-122"/>
                <a:cs typeface="Raleway" pitchFamily="34" charset="-120"/>
              </a:rPr>
              <a:t>F1-Score</a:t>
            </a:r>
            <a:endParaRPr lang="en-US" sz="1100" dirty="0"/>
          </a:p>
        </p:txBody>
      </p:sp>
      <p:sp>
        <p:nvSpPr>
          <p:cNvPr id="17" name="Text 13"/>
          <p:cNvSpPr/>
          <p:nvPr/>
        </p:nvSpPr>
        <p:spPr>
          <a:xfrm>
            <a:off x="396835" y="5822275"/>
            <a:ext cx="8350329" cy="181451"/>
          </a:xfrm>
          <a:prstGeom prst="rect">
            <a:avLst/>
          </a:prstGeom>
          <a:noFill/>
          <a:ln/>
        </p:spPr>
        <p:txBody>
          <a:bodyPr wrap="none" lIns="0" tIns="0" rIns="0" bIns="0" rtlCol="0" anchor="t"/>
          <a:lstStyle/>
          <a:p>
            <a:pPr algn="ctr" indent="0" marL="0">
              <a:lnSpc>
                <a:spcPts val="1400"/>
              </a:lnSpc>
              <a:buNone/>
            </a:pPr>
            <a:r>
              <a:rPr lang="en-US" sz="850" dirty="0">
                <a:solidFill>
                  <a:srgbClr val="3C3939"/>
                </a:solidFill>
                <a:latin typeface="Roboto" pitchFamily="34" charset="0"/>
                <a:ea typeface="Roboto" pitchFamily="34" charset="-122"/>
                <a:cs typeface="Roboto" pitchFamily="34" charset="-120"/>
              </a:rPr>
              <a:t>Consistent precision-recall balance</a:t>
            </a:r>
            <a:endParaRPr lang="en-US" sz="850" dirty="0"/>
          </a:p>
        </p:txBody>
      </p:sp>
      <p:sp>
        <p:nvSpPr>
          <p:cNvPr id="18" name="Text 14"/>
          <p:cNvSpPr/>
          <p:nvPr/>
        </p:nvSpPr>
        <p:spPr>
          <a:xfrm>
            <a:off x="396835" y="6173748"/>
            <a:ext cx="2268260" cy="283488"/>
          </a:xfrm>
          <a:prstGeom prst="rect">
            <a:avLst/>
          </a:prstGeom>
          <a:noFill/>
          <a:ln/>
        </p:spPr>
        <p:txBody>
          <a:bodyPr wrap="none" lIns="0" tIns="0" rIns="0" bIns="0" rtlCol="0" anchor="t"/>
          <a:lstStyle/>
          <a:p>
            <a:pPr algn="l" indent="0" marL="0">
              <a:lnSpc>
                <a:spcPts val="2200"/>
              </a:lnSpc>
              <a:buNone/>
            </a:pPr>
            <a:r>
              <a:rPr lang="en-US" sz="1750" dirty="0">
                <a:solidFill>
                  <a:srgbClr val="1B1B27"/>
                </a:solidFill>
                <a:latin typeface="Raleway" pitchFamily="34" charset="0"/>
                <a:ea typeface="Raleway" pitchFamily="34" charset="-122"/>
                <a:cs typeface="Raleway" pitchFamily="34" charset="-120"/>
              </a:rPr>
              <a:t>Key Advantages</a:t>
            </a:r>
            <a:endParaRPr lang="en-US" sz="1750" dirty="0"/>
          </a:p>
        </p:txBody>
      </p:sp>
      <p:sp>
        <p:nvSpPr>
          <p:cNvPr id="19" name="Shape 15"/>
          <p:cNvSpPr/>
          <p:nvPr/>
        </p:nvSpPr>
        <p:spPr>
          <a:xfrm>
            <a:off x="396835" y="6627257"/>
            <a:ext cx="4118491" cy="683776"/>
          </a:xfrm>
          <a:prstGeom prst="roundRect">
            <a:avLst>
              <a:gd name="adj" fmla="val 6966"/>
            </a:avLst>
          </a:prstGeom>
          <a:solidFill>
            <a:srgbClr val="FFFFFF">
              <a:alpha val="95000"/>
            </a:srgbClr>
          </a:solidFill>
          <a:ln w="15240">
            <a:solidFill>
              <a:srgbClr val="C7C7D0"/>
            </a:solidFill>
            <a:prstDash val="solid"/>
          </a:ln>
        </p:spPr>
      </p:sp>
      <p:sp>
        <p:nvSpPr>
          <p:cNvPr id="20" name="Text 16"/>
          <p:cNvSpPr/>
          <p:nvPr/>
        </p:nvSpPr>
        <p:spPr>
          <a:xfrm>
            <a:off x="525423" y="6755844"/>
            <a:ext cx="1661279" cy="177165"/>
          </a:xfrm>
          <a:prstGeom prst="rect">
            <a:avLst/>
          </a:prstGeom>
          <a:noFill/>
          <a:ln/>
        </p:spPr>
        <p:txBody>
          <a:bodyPr wrap="none" lIns="0" tIns="0" rIns="0" bIns="0" rtlCol="0" anchor="t"/>
          <a:lstStyle/>
          <a:p>
            <a:pPr algn="l" indent="0" marL="0">
              <a:lnSpc>
                <a:spcPts val="1350"/>
              </a:lnSpc>
              <a:buNone/>
            </a:pPr>
            <a:r>
              <a:rPr lang="en-US" sz="1100" dirty="0">
                <a:solidFill>
                  <a:srgbClr val="3C3939"/>
                </a:solidFill>
                <a:latin typeface="Raleway" pitchFamily="34" charset="0"/>
                <a:ea typeface="Raleway" pitchFamily="34" charset="-122"/>
                <a:cs typeface="Raleway" pitchFamily="34" charset="-120"/>
              </a:rPr>
              <a:t>Interpretable Coefficients</a:t>
            </a:r>
            <a:endParaRPr lang="en-US" sz="1100" dirty="0"/>
          </a:p>
        </p:txBody>
      </p:sp>
      <p:sp>
        <p:nvSpPr>
          <p:cNvPr id="21" name="Text 17"/>
          <p:cNvSpPr/>
          <p:nvPr/>
        </p:nvSpPr>
        <p:spPr>
          <a:xfrm>
            <a:off x="525423" y="7000994"/>
            <a:ext cx="3861316" cy="181451"/>
          </a:xfrm>
          <a:prstGeom prst="rect">
            <a:avLst/>
          </a:prstGeom>
          <a:noFill/>
          <a:ln/>
        </p:spPr>
        <p:txBody>
          <a:bodyPr wrap="none" lIns="0" tIns="0" rIns="0" bIns="0" rtlCol="0" anchor="t"/>
          <a:lstStyle/>
          <a:p>
            <a:pPr algn="l" indent="0" marL="0">
              <a:lnSpc>
                <a:spcPts val="1400"/>
              </a:lnSpc>
              <a:buNone/>
            </a:pPr>
            <a:r>
              <a:rPr lang="en-US" sz="850" dirty="0">
                <a:solidFill>
                  <a:srgbClr val="3C3939"/>
                </a:solidFill>
                <a:latin typeface="Roboto" pitchFamily="34" charset="0"/>
                <a:ea typeface="Roboto" pitchFamily="34" charset="-122"/>
                <a:cs typeface="Roboto" pitchFamily="34" charset="-120"/>
              </a:rPr>
              <a:t>Provide clear audit trails for regulatory compliance.</a:t>
            </a:r>
            <a:endParaRPr lang="en-US" sz="850" dirty="0"/>
          </a:p>
        </p:txBody>
      </p:sp>
      <p:sp>
        <p:nvSpPr>
          <p:cNvPr id="22" name="Shape 18"/>
          <p:cNvSpPr/>
          <p:nvPr/>
        </p:nvSpPr>
        <p:spPr>
          <a:xfrm>
            <a:off x="4628674" y="6627257"/>
            <a:ext cx="4118491" cy="683776"/>
          </a:xfrm>
          <a:prstGeom prst="roundRect">
            <a:avLst>
              <a:gd name="adj" fmla="val 6966"/>
            </a:avLst>
          </a:prstGeom>
          <a:solidFill>
            <a:srgbClr val="FFFFFF">
              <a:alpha val="95000"/>
            </a:srgbClr>
          </a:solidFill>
          <a:ln w="15240">
            <a:solidFill>
              <a:srgbClr val="C7C7D0"/>
            </a:solidFill>
            <a:prstDash val="solid"/>
          </a:ln>
        </p:spPr>
      </p:sp>
      <p:sp>
        <p:nvSpPr>
          <p:cNvPr id="23" name="Text 19"/>
          <p:cNvSpPr/>
          <p:nvPr/>
        </p:nvSpPr>
        <p:spPr>
          <a:xfrm>
            <a:off x="4757261" y="6755844"/>
            <a:ext cx="1575197" cy="177165"/>
          </a:xfrm>
          <a:prstGeom prst="rect">
            <a:avLst/>
          </a:prstGeom>
          <a:noFill/>
          <a:ln/>
        </p:spPr>
        <p:txBody>
          <a:bodyPr wrap="none" lIns="0" tIns="0" rIns="0" bIns="0" rtlCol="0" anchor="t"/>
          <a:lstStyle/>
          <a:p>
            <a:pPr algn="l" indent="0" marL="0">
              <a:lnSpc>
                <a:spcPts val="1350"/>
              </a:lnSpc>
              <a:buNone/>
            </a:pPr>
            <a:r>
              <a:rPr lang="en-US" sz="1100" dirty="0">
                <a:solidFill>
                  <a:srgbClr val="3C3939"/>
                </a:solidFill>
                <a:latin typeface="Raleway" pitchFamily="34" charset="0"/>
                <a:ea typeface="Raleway" pitchFamily="34" charset="-122"/>
                <a:cs typeface="Raleway" pitchFamily="34" charset="-120"/>
              </a:rPr>
              <a:t>Consistent Performance</a:t>
            </a:r>
            <a:endParaRPr lang="en-US" sz="1100" dirty="0"/>
          </a:p>
        </p:txBody>
      </p:sp>
      <p:sp>
        <p:nvSpPr>
          <p:cNvPr id="24" name="Text 20"/>
          <p:cNvSpPr/>
          <p:nvPr/>
        </p:nvSpPr>
        <p:spPr>
          <a:xfrm>
            <a:off x="4757261" y="7000994"/>
            <a:ext cx="3861316" cy="181451"/>
          </a:xfrm>
          <a:prstGeom prst="rect">
            <a:avLst/>
          </a:prstGeom>
          <a:noFill/>
          <a:ln/>
        </p:spPr>
        <p:txBody>
          <a:bodyPr wrap="none" lIns="0" tIns="0" rIns="0" bIns="0" rtlCol="0" anchor="t"/>
          <a:lstStyle/>
          <a:p>
            <a:pPr algn="l" indent="0" marL="0">
              <a:lnSpc>
                <a:spcPts val="1400"/>
              </a:lnSpc>
              <a:buNone/>
            </a:pPr>
            <a:r>
              <a:rPr lang="en-US" sz="850" dirty="0">
                <a:solidFill>
                  <a:srgbClr val="3C3939"/>
                </a:solidFill>
                <a:latin typeface="Roboto" pitchFamily="34" charset="0"/>
                <a:ea typeface="Roboto" pitchFamily="34" charset="-122"/>
                <a:cs typeface="Roboto" pitchFamily="34" charset="-120"/>
              </a:rPr>
              <a:t>Maintains balance across precision-recall trade-off.</a:t>
            </a:r>
            <a:endParaRPr lang="en-US" sz="850" dirty="0"/>
          </a:p>
        </p:txBody>
      </p:sp>
      <p:sp>
        <p:nvSpPr>
          <p:cNvPr id="25" name="Shape 21"/>
          <p:cNvSpPr/>
          <p:nvPr/>
        </p:nvSpPr>
        <p:spPr>
          <a:xfrm>
            <a:off x="396835" y="7424380"/>
            <a:ext cx="8350329" cy="683776"/>
          </a:xfrm>
          <a:prstGeom prst="roundRect">
            <a:avLst>
              <a:gd name="adj" fmla="val 6966"/>
            </a:avLst>
          </a:prstGeom>
          <a:solidFill>
            <a:srgbClr val="FFFFFF">
              <a:alpha val="95000"/>
            </a:srgbClr>
          </a:solidFill>
          <a:ln w="15240">
            <a:solidFill>
              <a:srgbClr val="C7C7D0"/>
            </a:solidFill>
            <a:prstDash val="solid"/>
          </a:ln>
        </p:spPr>
      </p:sp>
      <p:sp>
        <p:nvSpPr>
          <p:cNvPr id="26" name="Text 22"/>
          <p:cNvSpPr/>
          <p:nvPr/>
        </p:nvSpPr>
        <p:spPr>
          <a:xfrm>
            <a:off x="525423" y="7552968"/>
            <a:ext cx="1439108" cy="177165"/>
          </a:xfrm>
          <a:prstGeom prst="rect">
            <a:avLst/>
          </a:prstGeom>
          <a:noFill/>
          <a:ln/>
        </p:spPr>
        <p:txBody>
          <a:bodyPr wrap="none" lIns="0" tIns="0" rIns="0" bIns="0" rtlCol="0" anchor="t"/>
          <a:lstStyle/>
          <a:p>
            <a:pPr algn="l" indent="0" marL="0">
              <a:lnSpc>
                <a:spcPts val="1350"/>
              </a:lnSpc>
              <a:buNone/>
            </a:pPr>
            <a:r>
              <a:rPr lang="en-US" sz="1100" dirty="0">
                <a:solidFill>
                  <a:srgbClr val="3C3939"/>
                </a:solidFill>
                <a:latin typeface="Raleway" pitchFamily="34" charset="0"/>
                <a:ea typeface="Raleway" pitchFamily="34" charset="-122"/>
                <a:cs typeface="Raleway" pitchFamily="34" charset="-120"/>
              </a:rPr>
              <a:t>Operationally Efficient</a:t>
            </a:r>
            <a:endParaRPr lang="en-US" sz="1100" dirty="0"/>
          </a:p>
        </p:txBody>
      </p:sp>
      <p:sp>
        <p:nvSpPr>
          <p:cNvPr id="27" name="Text 23"/>
          <p:cNvSpPr/>
          <p:nvPr/>
        </p:nvSpPr>
        <p:spPr>
          <a:xfrm>
            <a:off x="525423" y="7798118"/>
            <a:ext cx="8093154" cy="181451"/>
          </a:xfrm>
          <a:prstGeom prst="rect">
            <a:avLst/>
          </a:prstGeom>
          <a:noFill/>
          <a:ln/>
        </p:spPr>
        <p:txBody>
          <a:bodyPr wrap="none" lIns="0" tIns="0" rIns="0" bIns="0" rtlCol="0" anchor="t"/>
          <a:lstStyle/>
          <a:p>
            <a:pPr algn="l" indent="0" marL="0">
              <a:lnSpc>
                <a:spcPts val="1400"/>
              </a:lnSpc>
              <a:buNone/>
            </a:pPr>
            <a:r>
              <a:rPr lang="en-US" sz="850" dirty="0">
                <a:solidFill>
                  <a:srgbClr val="3C3939"/>
                </a:solidFill>
                <a:latin typeface="Roboto" pitchFamily="34" charset="0"/>
                <a:ea typeface="Roboto" pitchFamily="34" charset="-122"/>
                <a:cs typeface="Roboto" pitchFamily="34" charset="-120"/>
              </a:rPr>
              <a:t>Streamlines healthcare fraud prevention workflows effectively.</a:t>
            </a:r>
            <a:endParaRPr lang="en-US" sz="8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93790" y="2143006"/>
            <a:ext cx="5670590" cy="708779"/>
          </a:xfrm>
          <a:prstGeom prst="rect">
            <a:avLst/>
          </a:prstGeom>
          <a:noFill/>
          <a:ln/>
        </p:spPr>
        <p:txBody>
          <a:bodyPr wrap="none" lIns="0" tIns="0" rIns="0" bIns="0" rtlCol="0" anchor="t"/>
          <a:lstStyle/>
          <a:p>
            <a:pPr algn="l" indent="0" marL="0">
              <a:lnSpc>
                <a:spcPts val="5550"/>
              </a:lnSpc>
              <a:buNone/>
            </a:pPr>
            <a:r>
              <a:rPr lang="en-US" sz="4450" dirty="0">
                <a:solidFill>
                  <a:srgbClr val="1B1B27"/>
                </a:solidFill>
                <a:latin typeface="Raleway" pitchFamily="34" charset="0"/>
                <a:ea typeface="Raleway" pitchFamily="34" charset="-122"/>
                <a:cs typeface="Raleway" pitchFamily="34" charset="-120"/>
              </a:rPr>
              <a:t>Why This Model</a:t>
            </a:r>
            <a:endParaRPr lang="en-US" sz="4450" dirty="0"/>
          </a:p>
        </p:txBody>
      </p:sp>
      <p:pic>
        <p:nvPicPr>
          <p:cNvPr id="3" name="Image 0" descr="preencoded.png">    </p:cNvPr>
          <p:cNvPicPr>
            <a:picLocks noChangeAspect="1"/>
          </p:cNvPicPr>
          <p:nvPr/>
        </p:nvPicPr>
        <p:blipFill>
          <a:blip r:embed="rId1"/>
          <a:stretch>
            <a:fillRect/>
          </a:stretch>
        </p:blipFill>
        <p:spPr>
          <a:xfrm>
            <a:off x="793790" y="3447098"/>
            <a:ext cx="5275064" cy="1793438"/>
          </a:xfrm>
          <a:prstGeom prst="rect">
            <a:avLst/>
          </a:prstGeom>
        </p:spPr>
      </p:pic>
      <p:sp>
        <p:nvSpPr>
          <p:cNvPr id="4" name="Text 1"/>
          <p:cNvSpPr/>
          <p:nvPr/>
        </p:nvSpPr>
        <p:spPr>
          <a:xfrm>
            <a:off x="793790" y="5495687"/>
            <a:ext cx="6244709" cy="362903"/>
          </a:xfrm>
          <a:prstGeom prst="rect">
            <a:avLst/>
          </a:prstGeom>
          <a:noFill/>
          <a:ln/>
        </p:spPr>
        <p:txBody>
          <a:bodyPr wrap="none" lIns="0" tIns="0" rIns="0" bIns="0" rtlCol="0" anchor="t"/>
          <a:lstStyle/>
          <a:p>
            <a:pPr algn="l" indent="0" marL="0">
              <a:lnSpc>
                <a:spcPts val="2850"/>
              </a:lnSpc>
              <a:buNone/>
            </a:pPr>
            <a:endParaRPr lang="en-US" sz="1750" dirty="0"/>
          </a:p>
        </p:txBody>
      </p:sp>
      <p:pic>
        <p:nvPicPr>
          <p:cNvPr id="5" name="Image 1" descr="preencoded.png">    </p:cNvPr>
          <p:cNvPicPr>
            <a:picLocks noChangeAspect="1"/>
          </p:cNvPicPr>
          <p:nvPr/>
        </p:nvPicPr>
        <p:blipFill>
          <a:blip r:embed="rId2"/>
          <a:stretch>
            <a:fillRect/>
          </a:stretch>
        </p:blipFill>
        <p:spPr>
          <a:xfrm>
            <a:off x="7599521" y="3447098"/>
            <a:ext cx="5275064" cy="1817370"/>
          </a:xfrm>
          <a:prstGeom prst="rect">
            <a:avLst/>
          </a:prstGeom>
        </p:spPr>
      </p:pic>
      <p:sp>
        <p:nvSpPr>
          <p:cNvPr id="6" name="Text 2"/>
          <p:cNvSpPr/>
          <p:nvPr/>
        </p:nvSpPr>
        <p:spPr>
          <a:xfrm>
            <a:off x="7599521" y="5519618"/>
            <a:ext cx="6244709" cy="362903"/>
          </a:xfrm>
          <a:prstGeom prst="rect">
            <a:avLst/>
          </a:prstGeom>
          <a:noFill/>
          <a:ln/>
        </p:spPr>
        <p:txBody>
          <a:bodyPr wrap="none" lIns="0" tIns="0" rIns="0" bIns="0" rtlCol="0" anchor="t"/>
          <a:lstStyle/>
          <a:p>
            <a:pPr algn="l" indent="0" marL="0">
              <a:lnSpc>
                <a:spcPts val="2850"/>
              </a:lnSpc>
              <a:buNone/>
            </a:pP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793790" y="623768"/>
            <a:ext cx="11341298" cy="4394716"/>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793790" y="1934408"/>
            <a:ext cx="11256288" cy="3742611"/>
          </a:xfrm>
          <a:prstGeom prst="rect">
            <a:avLst/>
          </a:prstGeom>
        </p:spPr>
      </p:pic>
      <p:sp>
        <p:nvSpPr>
          <p:cNvPr id="3" name="Text 0"/>
          <p:cNvSpPr/>
          <p:nvPr/>
        </p:nvSpPr>
        <p:spPr>
          <a:xfrm>
            <a:off x="793790" y="5932170"/>
            <a:ext cx="13042821" cy="362903"/>
          </a:xfrm>
          <a:prstGeom prst="rect">
            <a:avLst/>
          </a:prstGeom>
          <a:noFill/>
          <a:ln/>
        </p:spPr>
        <p:txBody>
          <a:bodyPr wrap="none" lIns="0" tIns="0" rIns="0" bIns="0" rtlCol="0" anchor="t"/>
          <a:lstStyle/>
          <a:p>
            <a:pPr algn="l" indent="0" marL="0">
              <a:lnSpc>
                <a:spcPts val="2850"/>
              </a:lnSpc>
              <a:buNone/>
            </a:pP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17</Slides>
  <Notes>17</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17</vt:i4>
      </vt:variant>
    </vt:vector>
  </HeadingPairs>
  <TitlesOfParts>
    <vt:vector size="20"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2025-12-03T21:57:07Z</dcterms:created>
  <dcterms:modified xsi:type="dcterms:W3CDTF">2025-12-03T21:57:07Z</dcterms:modified>
</cp:coreProperties>
</file>